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6" r:id="rId4"/>
    <p:sldId id="287" r:id="rId5"/>
    <p:sldId id="260" r:id="rId6"/>
    <p:sldId id="304" r:id="rId7"/>
    <p:sldId id="264" r:id="rId8"/>
    <p:sldId id="270" r:id="rId9"/>
    <p:sldId id="274" r:id="rId10"/>
    <p:sldId id="281" r:id="rId11"/>
    <p:sldId id="306" r:id="rId12"/>
    <p:sldId id="288" r:id="rId13"/>
    <p:sldId id="289" r:id="rId14"/>
    <p:sldId id="290" r:id="rId15"/>
    <p:sldId id="291" r:id="rId16"/>
    <p:sldId id="294" r:id="rId17"/>
    <p:sldId id="299" r:id="rId18"/>
    <p:sldId id="292" r:id="rId19"/>
    <p:sldId id="295" r:id="rId20"/>
    <p:sldId id="296" r:id="rId21"/>
    <p:sldId id="300" r:id="rId22"/>
    <p:sldId id="301" r:id="rId23"/>
    <p:sldId id="305" r:id="rId24"/>
    <p:sldId id="297" r:id="rId25"/>
    <p:sldId id="302" r:id="rId26"/>
    <p:sldId id="303" r:id="rId27"/>
    <p:sldId id="307" r:id="rId28"/>
    <p:sldId id="283" r:id="rId29"/>
    <p:sldId id="282" r:id="rId30"/>
    <p:sldId id="285" r:id="rId31"/>
    <p:sldId id="284" r:id="rId32"/>
    <p:sldId id="29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4960137"/>
            <a:ext cx="7910945" cy="1463040"/>
          </a:xfrm>
        </p:spPr>
        <p:txBody>
          <a:bodyPr>
            <a:normAutofit/>
          </a:bodyPr>
          <a:lstStyle/>
          <a:p>
            <a:r>
              <a:rPr lang="th-TH" sz="4000" b="1" dirty="0" smtClean="0"/>
              <a:t>อาจารย์ผู้สอนและอาจารย์ที่ปรึกษาโครงงานวิจัยของ นศ.ระดับปริญญาตรี</a:t>
            </a:r>
            <a:endParaRPr lang="th-TH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02436" y="4960137"/>
            <a:ext cx="2708564" cy="1463040"/>
          </a:xfrm>
        </p:spPr>
        <p:txBody>
          <a:bodyPr>
            <a:normAutofit/>
          </a:bodyPr>
          <a:lstStyle/>
          <a:p>
            <a:r>
              <a:rPr lang="th-TH" sz="2000" b="1" dirty="0"/>
              <a:t> ศ.ดร. วินัย ประลมพ์กาญจน์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55469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การดำเนินงาน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14945"/>
            <a:ext cx="10530563" cy="4862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b="1" dirty="0" smtClean="0"/>
              <a:t>1. ดำเนินการ</a:t>
            </a:r>
            <a:r>
              <a:rPr lang="th-TH" sz="4400" b="1" dirty="0"/>
              <a:t>ตามนโยบายของสภาและมหาวิทยาลัย ที่ได้กำหนดพื้นที่ เช่น เกาะแต้ว เขารูปช้าง เป็น</a:t>
            </a:r>
            <a:r>
              <a:rPr lang="th-TH" sz="4400" b="1" dirty="0" smtClean="0"/>
              <a:t>ต้น</a:t>
            </a:r>
          </a:p>
          <a:p>
            <a:pPr marL="0" indent="0">
              <a:buNone/>
            </a:pPr>
            <a:r>
              <a:rPr lang="th-TH" sz="4400" b="1" dirty="0" smtClean="0"/>
              <a:t>2. ทำ</a:t>
            </a:r>
            <a:r>
              <a:rPr lang="th-TH" sz="4400" b="1" dirty="0"/>
              <a:t>ในลักษณะสหวิทยาการ ร่วมระหว่างสาขา ระหว่างคณะ และ</a:t>
            </a:r>
            <a:r>
              <a:rPr lang="th-TH" sz="4400" b="1" dirty="0" smtClean="0"/>
              <a:t>หน่วยงานภายนอก </a:t>
            </a:r>
            <a:r>
              <a:rPr lang="th-TH" sz="4400" b="1" dirty="0"/>
              <a:t>เช่น การผลิต การพัฒนาผลิตภัณฑ์ การ </a:t>
            </a:r>
            <a:r>
              <a:rPr lang="en-US" sz="3200" b="1" dirty="0"/>
              <a:t>packaging</a:t>
            </a:r>
            <a:r>
              <a:rPr lang="en-US" sz="4400" b="1" dirty="0"/>
              <a:t> </a:t>
            </a:r>
            <a:r>
              <a:rPr lang="th-TH" sz="4400" b="1" dirty="0" smtClean="0"/>
              <a:t>การตลาด เป็น</a:t>
            </a:r>
            <a:r>
              <a:rPr lang="th-TH" sz="4400" b="1" dirty="0"/>
              <a:t>ต้น</a:t>
            </a:r>
          </a:p>
          <a:p>
            <a:pPr marL="0" indent="0">
              <a:buNone/>
            </a:pPr>
            <a:r>
              <a:rPr lang="th-TH" sz="4400" b="1" dirty="0" smtClean="0"/>
              <a:t>3. พัฒนา</a:t>
            </a:r>
            <a:r>
              <a:rPr lang="th-TH" sz="4400" b="1" dirty="0"/>
              <a:t>โครงการวิจัยร่วมระหว่างเอกชน มหาวิทยาลัยอื่นและ</a:t>
            </a:r>
            <a:r>
              <a:rPr lang="th-TH" sz="4400" b="1" dirty="0" smtClean="0"/>
              <a:t>เรา</a:t>
            </a:r>
          </a:p>
          <a:p>
            <a:pPr marL="457200" indent="-457200">
              <a:buFont typeface="+mj-lt"/>
              <a:buAutoNum type="arabicPeriod"/>
            </a:pPr>
            <a:endParaRPr lang="th-TH" sz="4400" dirty="0"/>
          </a:p>
          <a:p>
            <a:pPr marL="457200" indent="-457200">
              <a:buFont typeface="+mj-lt"/>
              <a:buAutoNum type="arabicPeriod"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22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</a:t>
            </a:r>
            <a:r>
              <a:rPr lang="th-TH" b="1" dirty="0" smtClean="0"/>
              <a:t>ดำเนินงาน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4000" b="1" dirty="0" smtClean="0"/>
              <a:t>4. ควร</a:t>
            </a:r>
            <a:r>
              <a:rPr lang="th-TH" sz="4000" b="1" dirty="0"/>
              <a:t>มีนโยบายจัดเป็นกลุ่มวิจัย </a:t>
            </a:r>
            <a:r>
              <a:rPr lang="th-TH" sz="3200" b="1" dirty="0"/>
              <a:t>(</a:t>
            </a:r>
            <a:r>
              <a:rPr lang="en-US" sz="3200" b="1" dirty="0"/>
              <a:t>Research unit</a:t>
            </a:r>
            <a:r>
              <a:rPr lang="th-TH" sz="3200" b="1" dirty="0"/>
              <a:t>) </a:t>
            </a:r>
            <a:r>
              <a:rPr lang="th-TH" sz="4000" b="1" dirty="0"/>
              <a:t>รวมกลุ่ม</a:t>
            </a:r>
          </a:p>
          <a:p>
            <a:pPr marL="0" indent="0">
              <a:buNone/>
            </a:pPr>
            <a:r>
              <a:rPr lang="th-TH" sz="4000" b="1" dirty="0" smtClean="0"/>
              <a:t>5. ตาม</a:t>
            </a:r>
            <a:r>
              <a:rPr lang="th-TH" sz="4000" b="1" dirty="0"/>
              <a:t>นโยบายและยุทธศาสตร์การวิจัยแห่งชาติ 2560</a:t>
            </a:r>
            <a:r>
              <a:rPr lang="en-US" sz="4000" b="1" dirty="0"/>
              <a:t>-</a:t>
            </a:r>
            <a:r>
              <a:rPr lang="th-TH" sz="4000" b="1" dirty="0"/>
              <a:t>2564</a:t>
            </a:r>
          </a:p>
          <a:p>
            <a:r>
              <a:rPr lang="th-TH" sz="4000" b="1" dirty="0"/>
              <a:t>โดยมีคณาจารย์จากคณะอื่นมาร่วม เพื่อสามารถวางเป้าหมายการวิจัยให้ยั่งยืน ซึ่งสามารถตั้งเป็น </a:t>
            </a:r>
            <a:r>
              <a:rPr lang="en-US" sz="3200" b="1" dirty="0"/>
              <a:t>Center of Excellence in </a:t>
            </a:r>
            <a:r>
              <a:rPr lang="en-US" sz="4000" b="1" dirty="0"/>
              <a:t>.. </a:t>
            </a:r>
            <a:r>
              <a:rPr lang="th-TH" sz="4000" b="1" dirty="0"/>
              <a:t>ต่อไป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12857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บทบาทและหน้าที่เจ้าของวิชา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4000" b="1" dirty="0" smtClean="0"/>
              <a:t>1. สร้างแรงบันดาลใจ ให้ตระหนักในวิชาโครงงานวิจัย</a:t>
            </a:r>
          </a:p>
          <a:p>
            <a:r>
              <a:rPr lang="th-TH" sz="4000" b="1" dirty="0" smtClean="0"/>
              <a:t>2. จริยธรรมในการทำวิจัย</a:t>
            </a:r>
          </a:p>
          <a:p>
            <a:r>
              <a:rPr lang="th-TH" sz="4000" b="1" dirty="0" smtClean="0"/>
              <a:t>3. สอนตาม </a:t>
            </a:r>
            <a:r>
              <a:rPr lang="en-US" sz="4000" b="1" dirty="0" smtClean="0"/>
              <a:t>course description</a:t>
            </a:r>
          </a:p>
          <a:p>
            <a:r>
              <a:rPr lang="th-TH" sz="3200" b="1" dirty="0" smtClean="0"/>
              <a:t>4. </a:t>
            </a:r>
            <a:r>
              <a:rPr lang="th-TH" sz="4000" b="1" dirty="0" smtClean="0"/>
              <a:t>วางระบบและกลไกการควบคุมโครงงานวิจัย</a:t>
            </a:r>
          </a:p>
          <a:p>
            <a:r>
              <a:rPr lang="th-TH" sz="4000" b="1" dirty="0"/>
              <a:t> </a:t>
            </a:r>
            <a:r>
              <a:rPr lang="th-TH" sz="4000" b="1" dirty="0" smtClean="0"/>
              <a:t>    - การติดตามแต่ละขั้นตอนตามแผน ร่วมกับอาจารย์ที่ปรึกษา</a:t>
            </a:r>
          </a:p>
          <a:p>
            <a:pPr marL="640080" lvl="4" indent="0">
              <a:buNone/>
            </a:pP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2609872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บทบาทและหน้าที่เจ้าของ</a:t>
            </a:r>
            <a:r>
              <a:rPr lang="th-TH" b="1" dirty="0" smtClean="0"/>
              <a:t>วิชา </a:t>
            </a:r>
            <a:r>
              <a:rPr lang="th-TH" dirty="0" smtClean="0"/>
              <a:t>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4">
              <a:buFontTx/>
              <a:buChar char="-"/>
            </a:pPr>
            <a:r>
              <a:rPr lang="th-TH" sz="4000" b="1" dirty="0"/>
              <a:t>ทำแบบฟอร์มให้รายงานเป็นระยะ (โดยผ่าน</a:t>
            </a:r>
            <a:r>
              <a:rPr lang="th-TH" sz="4000" b="1" dirty="0" smtClean="0"/>
              <a:t>ที่อาจารย์ที่ปรึกษา</a:t>
            </a:r>
            <a:r>
              <a:rPr lang="th-TH" sz="4000" b="1" dirty="0"/>
              <a:t>)</a:t>
            </a:r>
          </a:p>
          <a:p>
            <a:pPr marL="640080" lvl="4" indent="0">
              <a:buNone/>
            </a:pPr>
            <a:r>
              <a:rPr lang="th-TH" sz="4000" b="1" dirty="0"/>
              <a:t>	</a:t>
            </a:r>
            <a:r>
              <a:rPr lang="th-TH" sz="4000" b="1" dirty="0" smtClean="0"/>
              <a:t>       - </a:t>
            </a:r>
            <a:r>
              <a:rPr lang="th-TH" sz="4000" b="1" dirty="0"/>
              <a:t>ความก้าวหน้าของงานเทียบกับ</a:t>
            </a:r>
            <a:r>
              <a:rPr lang="th-TH" sz="4000" b="1" dirty="0" smtClean="0"/>
              <a:t>แผน</a:t>
            </a:r>
          </a:p>
          <a:p>
            <a:pPr marL="640080" lvl="4" indent="0">
              <a:buNone/>
            </a:pPr>
            <a:r>
              <a:rPr lang="th-TH" sz="4000" b="1" dirty="0"/>
              <a:t> </a:t>
            </a:r>
            <a:r>
              <a:rPr lang="th-TH" sz="4000" b="1" dirty="0" smtClean="0"/>
              <a:t>         - ปัญหาและอุปสรรค</a:t>
            </a:r>
          </a:p>
          <a:p>
            <a:pPr marL="640080" lvl="4" indent="0">
              <a:buNone/>
            </a:pPr>
            <a:r>
              <a:rPr lang="th-TH" sz="4000" b="1" dirty="0"/>
              <a:t> </a:t>
            </a:r>
            <a:r>
              <a:rPr lang="th-TH" sz="4000" b="1" dirty="0" smtClean="0"/>
              <a:t>         - แนวทางแก้ปัญหา</a:t>
            </a:r>
          </a:p>
          <a:p>
            <a:pPr lvl="4">
              <a:buFontTx/>
              <a:buChar char="-"/>
            </a:pPr>
            <a:r>
              <a:rPr lang="th-TH" sz="4000" b="1" dirty="0" smtClean="0"/>
              <a:t>(อาจ) จัดให้มีรายงานความก้าวหน้ากลางภาค</a:t>
            </a:r>
          </a:p>
          <a:p>
            <a:pPr lvl="4">
              <a:buFontTx/>
              <a:buChar char="-"/>
            </a:pPr>
            <a:r>
              <a:rPr lang="th-TH" sz="4000" b="1" dirty="0" smtClean="0"/>
              <a:t>จัดให้มีการสอบโครงงานวิจัย</a:t>
            </a:r>
          </a:p>
          <a:p>
            <a:pPr marL="640080" lvl="4" indent="0">
              <a:buNone/>
            </a:pPr>
            <a:r>
              <a:rPr lang="th-TH" sz="4000" b="1" dirty="0"/>
              <a:t>5</a:t>
            </a:r>
            <a:r>
              <a:rPr lang="th-TH" sz="4000" b="1" dirty="0" smtClean="0"/>
              <a:t>. รวบรวมและประเมินผลรายวิชาโครงงานวิจัย</a:t>
            </a:r>
            <a:endParaRPr lang="th-TH" sz="4000" b="1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49544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/>
              <a:t>ความหมายรายวิชาโครงงานวิจัย</a:t>
            </a:r>
            <a:br>
              <a:rPr lang="th-TH" sz="5400" b="1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 special problem (independent study) is an individual study in a specialized area under the direction of an instructor.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2983464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th-TH" sz="5400" b="1" dirty="0" smtClean="0"/>
              <a:t/>
            </a:r>
            <a:br>
              <a:rPr lang="th-TH" sz="5400" b="1" dirty="0" smtClean="0"/>
            </a:br>
            <a:r>
              <a:rPr lang="th-TH" sz="5400" b="1" dirty="0"/>
              <a:t/>
            </a:r>
            <a:br>
              <a:rPr lang="th-TH" sz="5400" b="1" dirty="0"/>
            </a:br>
            <a:r>
              <a:rPr lang="th-TH" sz="5400" b="1" dirty="0" smtClean="0"/>
              <a:t>ข้อกำหนด</a:t>
            </a:r>
            <a:r>
              <a:rPr lang="th-TH" sz="5400" b="1" dirty="0"/>
              <a:t>รายวิชาโครงงานวิจัย</a:t>
            </a:r>
            <a:br>
              <a:rPr lang="th-TH" sz="5400" b="1" dirty="0"/>
            </a:br>
            <a:r>
              <a:rPr lang="th-TH" sz="5400" b="1" dirty="0"/>
              <a:t> </a:t>
            </a:r>
            <a:br>
              <a:rPr lang="th-TH" sz="5400" b="1" dirty="0"/>
            </a:br>
            <a:r>
              <a:rPr lang="th-TH" sz="5400" b="1" dirty="0"/>
              <a:t/>
            </a:r>
            <a:br>
              <a:rPr lang="th-TH" sz="5400" b="1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ขอบเขตของวิชา</a:t>
            </a:r>
          </a:p>
          <a:p>
            <a:pPr lvl="1"/>
            <a:r>
              <a:rPr lang="th-TH" sz="3600" b="1" dirty="0" smtClean="0"/>
              <a:t>- เพื่อให้ นศ. เรียนรู้ถึงวิธีการทำงานวิจัย โดยได้ลงมือปฏิบัติเกี่ยวกับการทำงานวิจัย การบันทึกข้อมูล การวิเคราะห์ข้อมูล และการเขียนรายงานผลการวิจัย</a:t>
            </a:r>
          </a:p>
          <a:p>
            <a:pPr lvl="1"/>
            <a:r>
              <a:rPr lang="th-TH" sz="3600" b="1" dirty="0" smtClean="0"/>
              <a:t>ขั้นตอน</a:t>
            </a:r>
          </a:p>
          <a:p>
            <a:pPr lvl="1"/>
            <a:r>
              <a:rPr lang="th-TH" sz="3600" b="1" dirty="0" smtClean="0"/>
              <a:t>1. เลือกอาจารย์ที่ปรึกษาหรือผู้ควบคุม</a:t>
            </a:r>
          </a:p>
        </p:txBody>
      </p:sp>
    </p:spTree>
    <p:extLst>
      <p:ext uri="{BB962C8B-B14F-4D97-AF65-F5344CB8AC3E}">
        <p14:creationId xmlns:p14="http://schemas.microsoft.com/office/powerpoint/2010/main" val="3705977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080654"/>
            <a:ext cx="9720072" cy="748145"/>
          </a:xfrm>
        </p:spPr>
        <p:txBody>
          <a:bodyPr>
            <a:normAutofit fontScale="90000"/>
          </a:bodyPr>
          <a:lstStyle/>
          <a:p>
            <a:r>
              <a:rPr lang="th-TH" sz="4800" b="1" dirty="0" smtClean="0"/>
              <a:t/>
            </a:r>
            <a:br>
              <a:rPr lang="th-TH" sz="4800" b="1" dirty="0" smtClean="0"/>
            </a:br>
            <a:r>
              <a:rPr lang="th-TH" sz="4800" b="1" dirty="0"/>
              <a:t/>
            </a:r>
            <a:br>
              <a:rPr lang="th-TH" sz="4800" b="1" dirty="0"/>
            </a:br>
            <a:r>
              <a:rPr lang="th-TH" sz="4800" b="1" dirty="0"/>
              <a:t> </a:t>
            </a:r>
            <a:r>
              <a:rPr lang="th-TH" sz="4800" b="1" dirty="0" smtClean="0"/>
              <a:t>ข้อกำหนด</a:t>
            </a:r>
            <a:r>
              <a:rPr lang="th-TH" sz="4800" b="1" dirty="0"/>
              <a:t>รายวิชาโครงงานวิจัย (ต่อ)</a:t>
            </a:r>
            <a:br>
              <a:rPr lang="th-TH" sz="4800" b="1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b="1" dirty="0"/>
              <a:t>ขอบเขตของ</a:t>
            </a:r>
            <a:r>
              <a:rPr lang="th-TH" sz="4000" b="1" dirty="0" smtClean="0"/>
              <a:t>วิชา (ต่อ)</a:t>
            </a:r>
          </a:p>
          <a:p>
            <a:pPr lvl="1"/>
            <a:r>
              <a:rPr lang="th-TH" sz="3600" b="1" dirty="0"/>
              <a:t>2. ปรึกษา</a:t>
            </a:r>
            <a:r>
              <a:rPr lang="th-TH" sz="3600" b="1" dirty="0" smtClean="0"/>
              <a:t>อาจารย์เพื่อ</a:t>
            </a:r>
            <a:r>
              <a:rPr lang="th-TH" sz="3600" b="1" dirty="0"/>
              <a:t>กำหนดหัวข้อ</a:t>
            </a:r>
          </a:p>
          <a:p>
            <a:pPr lvl="1"/>
            <a:r>
              <a:rPr lang="th-TH" sz="3600" b="1" dirty="0"/>
              <a:t>3. เมื่อได้หัวข้อชัดเจน </a:t>
            </a:r>
            <a:r>
              <a:rPr lang="th-TH" sz="3600" b="1" dirty="0" smtClean="0"/>
              <a:t>นศ. </a:t>
            </a:r>
            <a:r>
              <a:rPr lang="th-TH" sz="3600" b="1" dirty="0"/>
              <a:t>กรอกแบบฟอร์ม ลงนาม และยื่นต่ออาจรย์</a:t>
            </a:r>
          </a:p>
          <a:p>
            <a:pPr lvl="1"/>
            <a:r>
              <a:rPr lang="th-TH" sz="3600" b="1" dirty="0"/>
              <a:t>4. นศ. เริ่มทำหลังจากได้รับความ</a:t>
            </a:r>
            <a:r>
              <a:rPr lang="th-TH" sz="3600" b="1" dirty="0" smtClean="0"/>
              <a:t>เห็นชอบ</a:t>
            </a:r>
            <a:endParaRPr lang="th-TH" sz="4000" b="1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42290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เป้าหมายของโครงงานวิจัยที่ดี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1. เรียนตามกำหนดเวลา</a:t>
            </a:r>
          </a:p>
          <a:p>
            <a:r>
              <a:rPr lang="th-TH" sz="3600" b="1" dirty="0" smtClean="0"/>
              <a:t>2. อารย์ที่ปรึกษา กับ นศ. สื่อสารกันเข้าใจ และตระหนักถึง</a:t>
            </a:r>
          </a:p>
          <a:p>
            <a:pPr lvl="1"/>
            <a:r>
              <a:rPr lang="th-TH" sz="3600" b="1" dirty="0" smtClean="0"/>
              <a:t>2.1 ความปลอดภัย</a:t>
            </a:r>
          </a:p>
          <a:p>
            <a:pPr lvl="1"/>
            <a:r>
              <a:rPr lang="th-TH" sz="3600" b="1" dirty="0" smtClean="0"/>
              <a:t>2.2 ความซื่อสัตย์ต่อการวิจัย</a:t>
            </a:r>
          </a:p>
          <a:p>
            <a:pPr lvl="1"/>
            <a:r>
              <a:rPr lang="th-TH" sz="3600" b="1" dirty="0" smtClean="0"/>
              <a:t>2.3 ฝึกตนเองให้มีเทคนิกการทำวิจัยที่ดี</a:t>
            </a:r>
          </a:p>
          <a:p>
            <a:pPr marL="128016" lvl="1" indent="0">
              <a:buNone/>
            </a:pPr>
            <a:r>
              <a:rPr lang="th-TH" sz="3600" b="1" dirty="0" smtClean="0"/>
              <a:t>3. ควรมีทุนให้นักศึกษาตามสมควร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1268985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/>
              <a:t>โครงร่างโครงงานวิจัย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4200" b="1" dirty="0" smtClean="0"/>
              <a:t>1. ความสำคัญของปัญหา</a:t>
            </a:r>
          </a:p>
          <a:p>
            <a:r>
              <a:rPr lang="th-TH" sz="4200" b="1" dirty="0" smtClean="0"/>
              <a:t>2. วัตถุประสงค์ของการวิจัย</a:t>
            </a:r>
          </a:p>
          <a:p>
            <a:r>
              <a:rPr lang="th-TH" sz="4200" b="1" dirty="0" smtClean="0"/>
              <a:t>3. การตรวจเอกสาร</a:t>
            </a:r>
          </a:p>
          <a:p>
            <a:r>
              <a:rPr lang="th-TH" sz="4200" b="1" dirty="0" smtClean="0"/>
              <a:t>4. อุปกรณ์และวิธีการ</a:t>
            </a:r>
          </a:p>
          <a:p>
            <a:r>
              <a:rPr lang="th-TH" sz="4200" b="1" dirty="0" smtClean="0"/>
              <a:t>5. สถานที่ทำการทดลอง</a:t>
            </a:r>
          </a:p>
          <a:p>
            <a:r>
              <a:rPr lang="th-TH" dirty="0" smtClean="0"/>
              <a:t> 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16173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/>
              <a:t>โครงร่าง</a:t>
            </a:r>
            <a:r>
              <a:rPr lang="th-TH" sz="5400" b="1" dirty="0" smtClean="0"/>
              <a:t>โครงงานวิจัย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/>
              <a:t>6. ระยะเวลาทำการทดลอง</a:t>
            </a:r>
          </a:p>
          <a:p>
            <a:r>
              <a:rPr lang="th-TH" sz="3600" b="1" dirty="0"/>
              <a:t>7. แผนการดำเนินงาน</a:t>
            </a:r>
          </a:p>
          <a:p>
            <a:pPr lvl="1"/>
            <a:r>
              <a:rPr lang="th-TH" sz="3600" b="1" dirty="0"/>
              <a:t>กิจกรรมในแต่ละเดือน (สัปดาห์)</a:t>
            </a:r>
          </a:p>
          <a:p>
            <a:pPr marL="128016" lvl="1" indent="0">
              <a:buNone/>
            </a:pPr>
            <a:r>
              <a:rPr lang="th-TH" sz="3600" b="1" dirty="0"/>
              <a:t>8. งบประมาณ</a:t>
            </a:r>
          </a:p>
          <a:p>
            <a:pPr marL="128016" lvl="1" indent="0">
              <a:buNone/>
            </a:pPr>
            <a:r>
              <a:rPr lang="th-TH" sz="3600" b="1" dirty="0"/>
              <a:t>9. ผลที่คาดว่าจะได้รับ</a:t>
            </a:r>
          </a:p>
          <a:p>
            <a:pPr marL="128016" lvl="1" indent="0">
              <a:buNone/>
            </a:pPr>
            <a:r>
              <a:rPr lang="th-TH" sz="3600" b="1" dirty="0"/>
              <a:t>10. เอกสารอ้างอิง</a:t>
            </a:r>
          </a:p>
          <a:p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201299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โครงงานวิจัยของ นศ. ระดับ ป.ตรี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28016" lvl="1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th-TH" sz="4000" b="1" dirty="0" smtClean="0"/>
              <a:t>เกริ่นนำ</a:t>
            </a:r>
          </a:p>
          <a:p>
            <a:pPr marL="0" indent="0">
              <a:buNone/>
            </a:pPr>
            <a:r>
              <a:rPr lang="th-TH" sz="4000" b="1" dirty="0" smtClean="0"/>
              <a:t>ปัญหาโลก</a:t>
            </a:r>
          </a:p>
          <a:p>
            <a:pPr marL="0" indent="0">
              <a:buNone/>
            </a:pPr>
            <a:r>
              <a:rPr lang="th-TH" sz="4000" b="1" dirty="0" smtClean="0"/>
              <a:t>กรอบแนวคิดการศึกษาแห่งชาติ 2560-79</a:t>
            </a:r>
          </a:p>
          <a:p>
            <a:pPr marL="0" indent="0">
              <a:buNone/>
            </a:pPr>
            <a:r>
              <a:rPr lang="th-TH" sz="4000" b="1" dirty="0" smtClean="0"/>
              <a:t>นโยบายและยุทธศาสตร์การวิจัยแห่งชาติ (2560-64)</a:t>
            </a:r>
          </a:p>
          <a:p>
            <a:pPr marL="0" indent="0">
              <a:buNone/>
            </a:pPr>
            <a:r>
              <a:rPr lang="th-TH" sz="4000" b="1" dirty="0" smtClean="0"/>
              <a:t>บทบาทและหน้าที่เจ้าของวิชา</a:t>
            </a:r>
          </a:p>
          <a:p>
            <a:pPr marL="0" indent="0">
              <a:buNone/>
            </a:pPr>
            <a:r>
              <a:rPr lang="th-TH" sz="4000" b="1" dirty="0" smtClean="0"/>
              <a:t>ประเภทงานวิจัย</a:t>
            </a:r>
          </a:p>
          <a:p>
            <a:pPr marL="0" indent="0">
              <a:buNone/>
            </a:pPr>
            <a:endParaRPr lang="th-TH" sz="4000" b="1" dirty="0" smtClean="0"/>
          </a:p>
          <a:p>
            <a:pPr marL="0" indent="0">
              <a:buNone/>
            </a:pPr>
            <a:endParaRPr lang="th-TH" sz="4000" b="1" dirty="0">
              <a:solidFill>
                <a:srgbClr val="FF0000"/>
              </a:solidFill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0970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/>
              <a:t>การเลือกหัวข้อโครงงานวิจัยและข้อควรระวัง</a:t>
            </a:r>
            <a:br>
              <a:rPr lang="th-TH" sz="5400" b="1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400" b="1" dirty="0" smtClean="0"/>
              <a:t>   </a:t>
            </a:r>
            <a:r>
              <a:rPr lang="th-TH" sz="3600" b="1" dirty="0" smtClean="0"/>
              <a:t> </a:t>
            </a:r>
            <a:r>
              <a:rPr lang="th-TH" sz="3600" b="1" dirty="0"/>
              <a:t>- การ</a:t>
            </a:r>
            <a:r>
              <a:rPr lang="th-TH" sz="3600" b="1" dirty="0" smtClean="0"/>
              <a:t>เลือกหัวข้อวิจัย</a:t>
            </a:r>
          </a:p>
          <a:p>
            <a:pPr marL="0" indent="0">
              <a:buNone/>
            </a:pPr>
            <a:r>
              <a:rPr lang="th-TH" sz="3600" b="1" dirty="0"/>
              <a:t> </a:t>
            </a:r>
            <a:r>
              <a:rPr lang="th-TH" sz="3600" b="1" dirty="0" smtClean="0"/>
              <a:t>1. เกิดจากความสนใจ ประสบการณ์ หรือปัญหาในการทำงาน</a:t>
            </a:r>
          </a:p>
          <a:p>
            <a:pPr marL="0" indent="0">
              <a:buNone/>
            </a:pPr>
            <a:r>
              <a:rPr lang="th-TH" sz="3600" b="1" dirty="0"/>
              <a:t> </a:t>
            </a:r>
            <a:r>
              <a:rPr lang="th-TH" sz="3600" b="1" dirty="0" smtClean="0"/>
              <a:t>2. ได้</a:t>
            </a:r>
            <a:r>
              <a:rPr lang="th-TH" sz="3600" b="1" dirty="0"/>
              <a:t>จากการอ่าน</a:t>
            </a:r>
            <a:r>
              <a:rPr lang="th-TH" sz="3600" b="1" dirty="0" smtClean="0"/>
              <a:t>เอกสารวรรณกรรมที่เกี่ยวข้อง</a:t>
            </a:r>
          </a:p>
          <a:p>
            <a:pPr marL="0" indent="0">
              <a:buNone/>
            </a:pPr>
            <a:r>
              <a:rPr lang="th-TH" sz="3600" b="1" dirty="0"/>
              <a:t> </a:t>
            </a:r>
            <a:r>
              <a:rPr lang="th-TH" sz="3600" b="1" dirty="0" smtClean="0"/>
              <a:t>3. แหล่งทุนอุดหนุนวิจัย</a:t>
            </a:r>
          </a:p>
          <a:p>
            <a:pPr marL="0" indent="0">
              <a:buNone/>
            </a:pPr>
            <a:r>
              <a:rPr lang="th-TH" sz="2400" b="1" dirty="0"/>
              <a:t> </a:t>
            </a:r>
            <a:r>
              <a:rPr lang="th-TH" sz="2400" b="1" dirty="0" smtClean="0"/>
              <a:t>   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0989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/>
              <a:t>การเลือกหัวข้อโครงงานวิจัยและข้อควร</a:t>
            </a:r>
            <a:r>
              <a:rPr lang="th-TH" sz="4800" b="1" dirty="0" smtClean="0"/>
              <a:t>ระวัง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600" b="1" dirty="0" smtClean="0"/>
              <a:t>หลักเกณฑ์การเลือกหัวข้อปัญหา</a:t>
            </a:r>
          </a:p>
          <a:p>
            <a:r>
              <a:rPr lang="th-TH" sz="3600" b="1" dirty="0" smtClean="0"/>
              <a:t>1. เลือกจากความสนใจของตนเองเป็นที่ตั้ง</a:t>
            </a:r>
          </a:p>
          <a:p>
            <a:r>
              <a:rPr lang="th-TH" sz="3600" b="1" dirty="0" smtClean="0"/>
              <a:t>2. เลือกปัญหาที่ตรงกับความสามารถของตนเอง เพราะการวิจัยต้องอาศัยความรู้ ความเข้าใจและความสามารถในด้านต่างๆ</a:t>
            </a:r>
          </a:p>
          <a:p>
            <a:r>
              <a:rPr lang="th-TH" sz="3600" b="1" dirty="0" smtClean="0"/>
              <a:t>3. เลือกปัญหาที่มีคุณค่า เพิ่มพูนให้เกิดความรู้ และเสริมทฤษฎี อีกทั้งเป็นประโยชน์ในการปฏิบัติงานต่อไป</a:t>
            </a:r>
          </a:p>
          <a:p>
            <a:r>
              <a:rPr lang="th-TH" sz="3600" b="1" dirty="0" smtClean="0"/>
              <a:t>4. คำนึงถึงความเหมาะสมเรื่องของเวลา งบประมาณและกำลัง</a:t>
            </a:r>
          </a:p>
          <a:p>
            <a:r>
              <a:rPr lang="th-TH" sz="3600" b="1" dirty="0" smtClean="0"/>
              <a:t>5. คำนึงถึงสภาพแวดล้อมที่จะเอื้อ - อุปกรณ์ที่จะใช้</a:t>
            </a:r>
          </a:p>
          <a:p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3649394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/>
              <a:t>การเลือกหัวข้อโครงงานวิจัยและข้อควรระวัง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4000" b="1" dirty="0"/>
              <a:t>- ข้อควรระวังในการเลือกหัวข้อ</a:t>
            </a:r>
          </a:p>
          <a:p>
            <a:r>
              <a:rPr lang="th-TH" sz="4000" b="1" dirty="0"/>
              <a:t>1. ไม่ควรเลือกปัญหาที่กว้างเกินไป ไม่มีขอบเขต</a:t>
            </a:r>
          </a:p>
          <a:p>
            <a:r>
              <a:rPr lang="th-TH" sz="4000" b="1" dirty="0"/>
              <a:t>2</a:t>
            </a:r>
            <a:r>
              <a:rPr lang="th-TH" sz="4000" b="1" dirty="0" smtClean="0"/>
              <a:t>. ไม่</a:t>
            </a:r>
            <a:r>
              <a:rPr lang="th-TH" sz="4000" b="1" dirty="0"/>
              <a:t>ควรเลือกหัวข้อที่หาข้อยุติไม่ได้</a:t>
            </a:r>
          </a:p>
          <a:p>
            <a:r>
              <a:rPr lang="th-TH" sz="4000" b="1" dirty="0"/>
              <a:t>3</a:t>
            </a:r>
            <a:r>
              <a:rPr lang="th-TH" sz="4000" b="1" dirty="0" smtClean="0"/>
              <a:t>. ไม่</a:t>
            </a:r>
            <a:r>
              <a:rPr lang="th-TH" sz="4000" b="1" dirty="0"/>
              <a:t>ควรเลือกปัญหาที่ไม่สามารถหาข้อมูลมาทดสอบ</a:t>
            </a:r>
            <a:r>
              <a:rPr lang="th-TH" sz="4000" b="1" dirty="0" smtClean="0"/>
              <a:t>ได้</a:t>
            </a:r>
          </a:p>
          <a:p>
            <a:r>
              <a:rPr lang="th-TH" sz="4000" b="1" dirty="0" smtClean="0"/>
              <a:t>4. ไม่เลือกหัวข้อที่มีผลกระทบต่อบุคคลื่น รายงานไม่ได้ นอกจากได้รับความเห็นชอบ รายงานในเชิงสร้างสรรค์</a:t>
            </a:r>
            <a:endParaRPr lang="th-TH" sz="4000" b="1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80926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ตัวอย่างหัวข้อ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/>
              <a:t>1. การหาสภาวะที่เหมาะสมในการแยกตะกอนจากรากพาหมี</a:t>
            </a:r>
          </a:p>
          <a:p>
            <a:r>
              <a:rPr lang="th-TH" sz="3200" b="1" dirty="0" smtClean="0"/>
              <a:t>2. การศึกษาพืชสมุนไพรในบริเวณวัดป่าแจ้งแก้ว ต.จะโหนง อ.จะนะ จ.สงขลา</a:t>
            </a:r>
          </a:p>
          <a:p>
            <a:r>
              <a:rPr lang="th-TH" sz="3200" b="1" dirty="0" smtClean="0"/>
              <a:t>3. การปนเปื้อนของจุลินทรีย์ในอาหารพื้นบ้าน (ข้าวยำ) ที่จำหน่ายในเขต </a:t>
            </a:r>
          </a:p>
          <a:p>
            <a:r>
              <a:rPr lang="th-TH" sz="3200" b="1" dirty="0" smtClean="0"/>
              <a:t>อ.เมือง จ.สงขลา</a:t>
            </a:r>
          </a:p>
          <a:p>
            <a:r>
              <a:rPr lang="th-TH" sz="3200" b="1" dirty="0" smtClean="0"/>
              <a:t>4. การศึกษาปริมาณและชนิดของมูลฝอยในพื้นที่แหลมสมิหลา จ.สงขลา</a:t>
            </a:r>
          </a:p>
          <a:p>
            <a:r>
              <a:rPr lang="th-TH" sz="3200" b="1" dirty="0" smtClean="0"/>
              <a:t>5. การพัฒนาผลิตภัณฑ์ขนมหม้อแกงจากเมล็ดจำปาดะ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1529341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/>
              <a:t>บทบาทและหน้าที่ของอาจารย์ที่ปรึกษา</a:t>
            </a:r>
            <a:br>
              <a:rPr lang="th-TH" sz="5400" b="1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sz="4000" b="1" dirty="0" smtClean="0"/>
              <a:t>1. มีความเต็มใจ ตั้งใจอย่างเต็มที่</a:t>
            </a:r>
          </a:p>
          <a:p>
            <a:r>
              <a:rPr lang="th-TH" sz="4000" b="1" dirty="0" smtClean="0"/>
              <a:t>2. ให้คำแนะนำโครงงานวิจัย รวมทั้งแนะนำแหล่งค้นคว้าเพิ่มเติม</a:t>
            </a:r>
          </a:p>
          <a:p>
            <a:r>
              <a:rPr lang="th-TH" sz="4000" b="1" dirty="0" smtClean="0"/>
              <a:t>3. สอนเทคนิกในการทำวิจัยที่ถูกต้อง</a:t>
            </a:r>
          </a:p>
          <a:p>
            <a:r>
              <a:rPr lang="th-TH" sz="4000" b="1" dirty="0"/>
              <a:t>4</a:t>
            </a:r>
            <a:r>
              <a:rPr lang="th-TH" sz="4000" b="1" dirty="0" smtClean="0"/>
              <a:t>. ช่วย</a:t>
            </a:r>
            <a:r>
              <a:rPr lang="th-TH" sz="4000" b="1" dirty="0"/>
              <a:t>ตรวจสอบความ</a:t>
            </a:r>
            <a:r>
              <a:rPr lang="th-TH" sz="4000" b="1" dirty="0" smtClean="0"/>
              <a:t>ถูกต้อง และความเรียบร้อยของเอกสาร ได้แก่ เอกสารโครงร่างวิจัย </a:t>
            </a:r>
            <a:r>
              <a:rPr lang="th-TH" sz="4000" b="1" dirty="0"/>
              <a:t>และเอกสารฉบับสมบูรณ์ตามที่</a:t>
            </a:r>
            <a:r>
              <a:rPr lang="th-TH" sz="4000" b="1" dirty="0" smtClean="0"/>
              <a:t>กำหนด</a:t>
            </a:r>
          </a:p>
          <a:p>
            <a:endParaRPr lang="th-TH" sz="2400" b="1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61826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/>
              <a:t>บทบาทและหน้าที่ของอาจารย์ที่</a:t>
            </a:r>
            <a:r>
              <a:rPr lang="th-TH" sz="4800" b="1" dirty="0" smtClean="0"/>
              <a:t>ปรึกษา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/>
              <a:t>5</a:t>
            </a:r>
            <a:r>
              <a:rPr lang="th-TH" sz="3600" b="1" dirty="0" smtClean="0"/>
              <a:t>. มีเวลาให้นักศึกษาเพียงพอและสม่ำเสมอ โดยมีการนัดหมายล่วงหน้า</a:t>
            </a:r>
          </a:p>
          <a:p>
            <a:r>
              <a:rPr lang="th-TH" sz="3600" b="1" dirty="0"/>
              <a:t>6</a:t>
            </a:r>
            <a:r>
              <a:rPr lang="th-TH" sz="3600" b="1" dirty="0" smtClean="0"/>
              <a:t>. ดูแลและผลักดันให้ นศ. ทำโครงงานวิจัยให้สำเร็จลุล่วงตามกำหนด</a:t>
            </a:r>
          </a:p>
          <a:p>
            <a:r>
              <a:rPr lang="th-TH" sz="3600" b="1" dirty="0"/>
              <a:t>7</a:t>
            </a:r>
            <a:r>
              <a:rPr lang="th-TH" sz="3600" b="1" dirty="0" smtClean="0"/>
              <a:t>. เก็บข้อมูลและติดตามความคืบหน้าของโครงงานวิจัย เมื่อมีการพบปะกับนักศึกษาทุกครั้ง</a:t>
            </a:r>
          </a:p>
          <a:p>
            <a:r>
              <a:rPr lang="th-TH" sz="3600" b="1" dirty="0"/>
              <a:t>8</a:t>
            </a:r>
            <a:r>
              <a:rPr lang="th-TH" sz="3600" b="1" dirty="0" smtClean="0"/>
              <a:t>. ประเมินผลการศึกษา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507906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/>
              <a:t>บทบาทและหน้าที่ของอาจารย์ที่ปรึกษา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600" b="1" dirty="0" smtClean="0"/>
              <a:t>วิธีปฏิบัติที่ดีของอาจารย์ที่ปรึกษา</a:t>
            </a:r>
          </a:p>
          <a:p>
            <a:r>
              <a:rPr lang="th-TH" sz="3600" b="1" dirty="0" smtClean="0"/>
              <a:t>1. สร้างแรงบันดาลใจให้นักศึกษา</a:t>
            </a:r>
          </a:p>
          <a:p>
            <a:r>
              <a:rPr lang="th-TH" sz="3600" b="1" dirty="0" smtClean="0"/>
              <a:t>2. ให้มีแผนงาน ขอบเขต ระดับงานที่ทำ </a:t>
            </a:r>
            <a:r>
              <a:rPr lang="th-TH" sz="3600" b="1" smtClean="0"/>
              <a:t>ที่ชัดเจน ให้มีงานทำสม่าเสมอ ไม่มาเร่งงานในช่วงปลาย ซึ่งจะไม่ได้ตามแผน และไม่เสร็จตามกำหนดเวลา </a:t>
            </a:r>
            <a:r>
              <a:rPr lang="th-TH" sz="3600" b="1" dirty="0" smtClean="0"/>
              <a:t>เป็นธรรมกับ นศ. และเมื่อมีการตีพิมพ์ ชื่อแรกเป็น นศ.</a:t>
            </a:r>
          </a:p>
          <a:p>
            <a:r>
              <a:rPr lang="th-TH" sz="3600" b="1" dirty="0" smtClean="0"/>
              <a:t>3. ไม่ให้ นศ. ไปลองผิดลองถูก เพราะเป็นแค่โครงงานวิจัย ไม่ใช่วิทยานิพนธ์</a:t>
            </a:r>
          </a:p>
          <a:p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3945899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นโยบายและสิ่งสนับสนุนอื่นๆ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b="1" dirty="0" smtClean="0"/>
              <a:t>1. มหาวิทยาลัยมีนโยบายและสนับสนุน รายวิชา </a:t>
            </a:r>
            <a:r>
              <a:rPr lang="en-US" sz="3200" b="1" dirty="0" smtClean="0"/>
              <a:t>Active learning</a:t>
            </a:r>
          </a:p>
          <a:p>
            <a:r>
              <a:rPr lang="en-US" sz="3200" dirty="0" smtClean="0"/>
              <a:t>2. </a:t>
            </a:r>
            <a:r>
              <a:rPr lang="th-TH" sz="4000" b="1" dirty="0" smtClean="0"/>
              <a:t>สนับสนุนงบประมาณในแต่ละช่วงอย่างเหมาะสม</a:t>
            </a:r>
          </a:p>
          <a:p>
            <a:r>
              <a:rPr lang="th-TH" sz="4000" b="1" dirty="0" smtClean="0"/>
              <a:t>3. จัดสรรเครื่องมือวิจัยอย่างเหมาะสม</a:t>
            </a:r>
          </a:p>
          <a:p>
            <a:r>
              <a:rPr lang="th-TH" sz="4000" b="1" dirty="0" smtClean="0"/>
              <a:t>4. มีการประกวดโครงงานวิจัย พร้อมเกียรติบัตร รางวัล</a:t>
            </a:r>
          </a:p>
          <a:p>
            <a:r>
              <a:rPr lang="th-TH" sz="4000" b="1" dirty="0" smtClean="0"/>
              <a:t>5. สนับสนุนให้โครงงานวิจัยที่ดีไปแข่งขันภายนอก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734763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งานวิจัยที่มีคุณภาพ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b="1" u="sng" dirty="0"/>
              <a:t>ระดับดี</a:t>
            </a:r>
          </a:p>
          <a:p>
            <a:r>
              <a:rPr lang="th-TH" sz="3200" b="1" dirty="0"/>
              <a:t>เป็นงานวิจัยที่มีกระบวนการวิจัยทุกขั้นตอนถูกต้อง เหมาะสมในระเบียบวิธีวิจัย ซึ่งแสดงให้ให้เห็นถึงความก้าวหน้าทางวิชาการหรือนำไปประยุกต์ได้</a:t>
            </a:r>
          </a:p>
          <a:p>
            <a:r>
              <a:rPr lang="th-TH" sz="3200" b="1" u="sng" dirty="0"/>
              <a:t>ระดับดี</a:t>
            </a:r>
            <a:r>
              <a:rPr lang="th-TH" sz="3200" b="1" u="sng" dirty="0" smtClean="0"/>
              <a:t>มาก</a:t>
            </a:r>
            <a:r>
              <a:rPr lang="th-TH" sz="3200" b="1" dirty="0" smtClean="0"/>
              <a:t> ตาม</a:t>
            </a:r>
            <a:r>
              <a:rPr lang="th-TH" sz="3200" b="1" dirty="0"/>
              <a:t>ระดับดีและต้อง</a:t>
            </a:r>
          </a:p>
          <a:p>
            <a:r>
              <a:rPr lang="th-TH" sz="3200" b="1" dirty="0"/>
              <a:t>	1.เป็นผลงานที่แสดงถึงการวิเคราะห์และนำเสนอผลที่เป็นความรู้ใหม่ที่ลึกซึ้งกว่างานเดิมที่เคยมีผู้ศึกษา</a:t>
            </a:r>
            <a:r>
              <a:rPr lang="th-TH" sz="3200" b="1" dirty="0" smtClean="0"/>
              <a:t>มาแล้ว</a:t>
            </a:r>
          </a:p>
          <a:p>
            <a:pPr marL="128016" lvl="1" indent="0">
              <a:buNone/>
            </a:pPr>
            <a:r>
              <a:rPr lang="th-TH" sz="3200" b="1" dirty="0" smtClean="0"/>
              <a:t>	2.</a:t>
            </a:r>
            <a:r>
              <a:rPr lang="th-TH" sz="3200" b="1" dirty="0"/>
              <a:t>เป็นประโยชน์ด้านวิชาการอย่างกว้างขวางหรือสามารถนำไปประยุกต์ได้อย่างแพร่หลาย</a:t>
            </a:r>
          </a:p>
          <a:p>
            <a:endParaRPr lang="th-TH" sz="3200" dirty="0"/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401441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งานวิจัยที่มีคุณภาพ (ต่อ)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b="1" u="sng" dirty="0"/>
              <a:t>ระดับ</a:t>
            </a:r>
            <a:r>
              <a:rPr lang="th-TH" sz="3200" b="1" u="sng" dirty="0" smtClean="0"/>
              <a:t>ดีเด่น</a:t>
            </a:r>
            <a:r>
              <a:rPr lang="th-TH" sz="3200" b="1" dirty="0" smtClean="0"/>
              <a:t> ระดับ</a:t>
            </a:r>
            <a:r>
              <a:rPr lang="th-TH" sz="3200" b="1" dirty="0"/>
              <a:t>ดีมากและต้อง</a:t>
            </a:r>
          </a:p>
          <a:p>
            <a:r>
              <a:rPr lang="th-TH" sz="3200" b="1" dirty="0"/>
              <a:t>	1.เป็นงานบุกเบิกที่มีคุณค่ายิ่ง และมีการสังเคราะห์อย่างลึกซึ้งจนทำให้เป็นการสร้างองค์ความรู้ใหม่ (</a:t>
            </a:r>
            <a:r>
              <a:rPr lang="en-US" sz="3200" b="1" dirty="0"/>
              <a:t>Body of knowledge</a:t>
            </a:r>
            <a:r>
              <a:rPr lang="th-TH" sz="3200" b="1" dirty="0"/>
              <a:t>) </a:t>
            </a:r>
          </a:p>
          <a:p>
            <a:r>
              <a:rPr lang="th-TH" sz="3200" b="1" dirty="0"/>
              <a:t>ในเรื่องใดเรื่องหนึ่ง ทำให้เกิดความก้าวหน้าอย่าง</a:t>
            </a:r>
            <a:r>
              <a:rPr lang="th-TH" sz="3200" b="1" dirty="0" smtClean="0"/>
              <a:t>ชัดเจน</a:t>
            </a:r>
          </a:p>
          <a:p>
            <a:endParaRPr lang="th-TH" sz="3200" b="1" dirty="0"/>
          </a:p>
          <a:p>
            <a:pPr marL="128016" lvl="1" indent="0">
              <a:buNone/>
            </a:pPr>
            <a:r>
              <a:rPr lang="th-TH" sz="3200" b="1" dirty="0" smtClean="0"/>
              <a:t>	2.เป็น</a:t>
            </a:r>
            <a:r>
              <a:rPr lang="th-TH" sz="3200" b="1" dirty="0"/>
              <a:t>ที่ยอมรับและได้รับการอ้างอิงถึงอย่างกว้างขวางในวงวิชาการหรือวิชาชีพที่เกี่ยวข้องในระดับชาติ และ</a:t>
            </a:r>
            <a:r>
              <a:rPr lang="en-US" sz="3200" b="1" dirty="0"/>
              <a:t>/</a:t>
            </a:r>
            <a:r>
              <a:rPr lang="th-TH" sz="3200" b="1" dirty="0"/>
              <a:t>หรือระดับนานาชาติ</a:t>
            </a:r>
          </a:p>
          <a:p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19423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โครงงานวิจัยของ นศ. ระดับ ป. ตรี </a:t>
            </a:r>
            <a:r>
              <a:rPr lang="th-TH" dirty="0" smtClean="0"/>
              <a:t>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/>
              <a:t>ความหมายรายวิชาโครงงานวิจัย</a:t>
            </a:r>
          </a:p>
          <a:p>
            <a:pPr marL="0" indent="0">
              <a:buNone/>
            </a:pPr>
            <a:r>
              <a:rPr lang="th-TH" sz="3600" b="1" dirty="0"/>
              <a:t> </a:t>
            </a:r>
            <a:r>
              <a:rPr lang="th-TH" sz="3600" b="1" dirty="0" smtClean="0"/>
              <a:t>ข้อกำหนดรายวิชาโครงงานวิจัย</a:t>
            </a:r>
          </a:p>
          <a:p>
            <a:pPr marL="0" indent="0">
              <a:buNone/>
            </a:pPr>
            <a:r>
              <a:rPr lang="th-TH" sz="3600" b="1" dirty="0" smtClean="0"/>
              <a:t> โครงร่างโครงงานวิจัย</a:t>
            </a:r>
          </a:p>
          <a:p>
            <a:r>
              <a:rPr lang="th-TH" sz="3600" b="1" dirty="0" smtClean="0"/>
              <a:t>การเลือกหัวข้อโครงงานวิจัยและข้อควรระวัง</a:t>
            </a:r>
          </a:p>
          <a:p>
            <a:r>
              <a:rPr lang="th-TH" sz="3600" b="1" dirty="0"/>
              <a:t> </a:t>
            </a:r>
            <a:r>
              <a:rPr lang="th-TH" sz="3600" b="1" dirty="0" smtClean="0"/>
              <a:t>      - การเลือก</a:t>
            </a:r>
          </a:p>
          <a:p>
            <a:r>
              <a:rPr lang="th-TH" sz="3600" b="1" dirty="0"/>
              <a:t> </a:t>
            </a:r>
            <a:r>
              <a:rPr lang="th-TH" sz="3600" b="1" dirty="0" smtClean="0"/>
              <a:t>      - ข้อควรระวัง</a:t>
            </a:r>
          </a:p>
        </p:txBody>
      </p:sp>
    </p:spTree>
    <p:extLst>
      <p:ext uri="{BB962C8B-B14F-4D97-AF65-F5344CB8AC3E}">
        <p14:creationId xmlns:p14="http://schemas.microsoft.com/office/powerpoint/2010/main" val="3824687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วิธีการทำให้ได้งานวิจัยมีคุณภาพสูง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0233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Review</a:t>
            </a:r>
            <a:endParaRPr lang="en-US" sz="2800" b="1" dirty="0"/>
          </a:p>
          <a:p>
            <a:pPr marL="457200" indent="-457200">
              <a:buFont typeface="+mj-lt"/>
              <a:buAutoNum type="arabicPeriod"/>
            </a:pPr>
            <a:r>
              <a:rPr lang="th-TH" sz="2800" b="1" dirty="0" smtClean="0"/>
              <a:t>ปรับ </a:t>
            </a:r>
            <a:r>
              <a:rPr lang="th-TH" sz="2800" b="1" dirty="0"/>
              <a:t>ต่อยอดงานที่ทำมาแล้ว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2800" b="1" dirty="0" smtClean="0"/>
              <a:t>การ</a:t>
            </a:r>
            <a:r>
              <a:rPr lang="th-TH" sz="2800" b="1" dirty="0"/>
              <a:t>ตั้งหัวข้อ วัตถุประสงค์ที่ทำ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2800" b="1" dirty="0" smtClean="0"/>
              <a:t>การ</a:t>
            </a:r>
            <a:r>
              <a:rPr lang="th-TH" sz="2800" b="1" dirty="0"/>
              <a:t>วางแผนการทดลอง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2800" b="1" dirty="0" smtClean="0"/>
              <a:t>การ</a:t>
            </a:r>
            <a:r>
              <a:rPr lang="th-TH" sz="2800" b="1" dirty="0"/>
              <a:t>เขียนและเสนอโครงการวิจัย</a:t>
            </a:r>
          </a:p>
          <a:p>
            <a:pPr marL="0" indent="0">
              <a:buNone/>
            </a:pPr>
            <a:r>
              <a:rPr lang="th-TH" sz="2800" b="1" dirty="0" smtClean="0"/>
              <a:t>	</a:t>
            </a:r>
            <a:r>
              <a:rPr lang="th-TH" sz="2800" b="1" dirty="0" smtClean="0">
                <a:solidFill>
                  <a:srgbClr val="00B0F0"/>
                </a:solidFill>
              </a:rPr>
              <a:t>5.1</a:t>
            </a:r>
            <a:r>
              <a:rPr lang="th-TH" sz="2800" b="1" dirty="0" smtClean="0"/>
              <a:t> ตาม</a:t>
            </a:r>
            <a:r>
              <a:rPr lang="th-TH" sz="2800" b="1" dirty="0"/>
              <a:t>แบบฟอร์ม</a:t>
            </a:r>
          </a:p>
          <a:p>
            <a:pPr marL="0" indent="0">
              <a:buNone/>
            </a:pPr>
            <a:r>
              <a:rPr lang="th-TH" sz="2800" b="1" dirty="0" smtClean="0"/>
              <a:t>	</a:t>
            </a:r>
            <a:r>
              <a:rPr lang="th-TH" sz="2800" b="1" dirty="0" smtClean="0">
                <a:solidFill>
                  <a:srgbClr val="00B0F0"/>
                </a:solidFill>
              </a:rPr>
              <a:t>5.2 </a:t>
            </a:r>
            <a:r>
              <a:rPr lang="th-TH" sz="2800" b="1" dirty="0" smtClean="0"/>
              <a:t>ส่ง</a:t>
            </a:r>
            <a:r>
              <a:rPr lang="th-TH" sz="2800" b="1" dirty="0"/>
              <a:t>ผู้ทรงคุณวุฒิตรงตามสาขา</a:t>
            </a:r>
          </a:p>
          <a:p>
            <a:pPr marL="457200" indent="-457200">
              <a:buFont typeface="+mj-lt"/>
              <a:buAutoNum type="arabicPeriod"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447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วิธีการทำให้ได้งานวิจัยมีคุณภาพสูง </a:t>
            </a:r>
            <a:r>
              <a:rPr lang="th-TH" dirty="0"/>
              <a:t>(ต่อ)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28" y="2272145"/>
            <a:ext cx="11434572" cy="4023360"/>
          </a:xfrm>
        </p:spPr>
        <p:txBody>
          <a:bodyPr>
            <a:normAutofit lnSpcReduction="10000"/>
          </a:bodyPr>
          <a:lstStyle/>
          <a:p>
            <a:pPr marL="1143000" lvl="4" indent="-457200">
              <a:buFont typeface="+mj-lt"/>
              <a:buAutoNum type="arabicPeriod" startAt="6"/>
            </a:pPr>
            <a:r>
              <a:rPr lang="th-TH" sz="3200" b="1" dirty="0" smtClean="0"/>
              <a:t>การ</a:t>
            </a:r>
            <a:r>
              <a:rPr lang="th-TH" sz="3200" b="1" dirty="0"/>
              <a:t>ดำเนินการวิจัย</a:t>
            </a:r>
          </a:p>
          <a:p>
            <a:r>
              <a:rPr lang="th-TH" sz="3200" b="1" dirty="0"/>
              <a:t>	</a:t>
            </a:r>
            <a:r>
              <a:rPr lang="th-TH" sz="3200" b="1" dirty="0" smtClean="0">
                <a:solidFill>
                  <a:srgbClr val="00B0F0"/>
                </a:solidFill>
              </a:rPr>
              <a:t>6.1</a:t>
            </a:r>
            <a:r>
              <a:rPr lang="th-TH" sz="3200" b="1" dirty="0" smtClean="0"/>
              <a:t> ความ</a:t>
            </a:r>
            <a:r>
              <a:rPr lang="th-TH" sz="3200" b="1" dirty="0"/>
              <a:t>ถูกต้องของการทำวิจัย</a:t>
            </a:r>
          </a:p>
          <a:p>
            <a:r>
              <a:rPr lang="th-TH" sz="3200" b="1" dirty="0"/>
              <a:t>	</a:t>
            </a:r>
            <a:r>
              <a:rPr lang="th-TH" sz="3200" b="1" dirty="0" smtClean="0">
                <a:solidFill>
                  <a:srgbClr val="00B0F0"/>
                </a:solidFill>
              </a:rPr>
              <a:t>6.2</a:t>
            </a:r>
            <a:r>
              <a:rPr lang="th-TH" sz="3200" b="1" dirty="0" smtClean="0"/>
              <a:t> ความ</a:t>
            </a:r>
            <a:r>
              <a:rPr lang="th-TH" sz="3200" b="1" dirty="0"/>
              <a:t>สมบูรณ์</a:t>
            </a:r>
          </a:p>
          <a:p>
            <a:r>
              <a:rPr lang="th-TH" sz="3200" b="1" dirty="0"/>
              <a:t>	</a:t>
            </a:r>
            <a:r>
              <a:rPr lang="th-TH" sz="3200" b="1" dirty="0" smtClean="0">
                <a:solidFill>
                  <a:srgbClr val="00B0F0"/>
                </a:solidFill>
              </a:rPr>
              <a:t>6.3</a:t>
            </a:r>
            <a:r>
              <a:rPr lang="th-TH" sz="3200" b="1" dirty="0" smtClean="0"/>
              <a:t> การ</a:t>
            </a:r>
            <a:r>
              <a:rPr lang="th-TH" sz="3200" b="1" dirty="0"/>
              <a:t>เขียน เลือกการเผยแพร่ (นำเสนอผลงาน ลงใน </a:t>
            </a:r>
            <a:r>
              <a:rPr lang="en-US" sz="3200" b="1" dirty="0"/>
              <a:t>proceedings </a:t>
            </a:r>
            <a:r>
              <a:rPr lang="th-TH" sz="3200" b="1" dirty="0"/>
              <a:t>การตีพิมพ์ใน</a:t>
            </a:r>
            <a:r>
              <a:rPr lang="th-TH" sz="3200" b="1" dirty="0" smtClean="0"/>
              <a:t>วารสาร) </a:t>
            </a:r>
            <a:r>
              <a:rPr lang="th-TH" sz="3200" b="1" dirty="0"/>
              <a:t>เป็นต้น</a:t>
            </a:r>
          </a:p>
          <a:p>
            <a:r>
              <a:rPr lang="en-US" sz="3200" b="1" dirty="0"/>
              <a:t>	</a:t>
            </a:r>
            <a:r>
              <a:rPr lang="th-TH" sz="3200" b="1" dirty="0"/>
              <a:t>	</a:t>
            </a:r>
            <a:r>
              <a:rPr lang="th-TH" sz="3200" b="1" dirty="0" smtClean="0">
                <a:solidFill>
                  <a:srgbClr val="00B0F0"/>
                </a:solidFill>
              </a:rPr>
              <a:t>6.3.1 </a:t>
            </a:r>
            <a:r>
              <a:rPr lang="th-TH" sz="3200" b="1" dirty="0" smtClean="0"/>
              <a:t>ไม่</a:t>
            </a:r>
            <a:r>
              <a:rPr lang="th-TH" sz="3200" b="1" dirty="0"/>
              <a:t>แยกเขียน คุณภาพ กับ ปริมาณ</a:t>
            </a:r>
          </a:p>
          <a:p>
            <a:r>
              <a:rPr lang="th-TH" sz="3200" b="1" dirty="0"/>
              <a:t>		</a:t>
            </a:r>
            <a:r>
              <a:rPr lang="th-TH" sz="3200" b="1" dirty="0" smtClean="0">
                <a:solidFill>
                  <a:srgbClr val="00B0F0"/>
                </a:solidFill>
              </a:rPr>
              <a:t>6.3.2 </a:t>
            </a:r>
            <a:r>
              <a:rPr lang="th-TH" sz="3200" b="1" dirty="0" smtClean="0"/>
              <a:t>การ</a:t>
            </a:r>
            <a:r>
              <a:rPr lang="th-TH" sz="3200" b="1" dirty="0"/>
              <a:t>วิจารณ์ผล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7198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สรุป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/>
              <a:t>1. เป็นโครงงานวิจัย นศ. ป.ตรี</a:t>
            </a:r>
          </a:p>
          <a:p>
            <a:r>
              <a:rPr lang="th-TH" sz="3200" b="1" dirty="0" smtClean="0"/>
              <a:t>2. ให้มีงานเหมาะสมกับเวลา เครื่องมือ สถานที่ งบประมาณ</a:t>
            </a:r>
          </a:p>
          <a:p>
            <a:r>
              <a:rPr lang="th-TH" sz="3200" b="1" dirty="0" smtClean="0"/>
              <a:t>3. ให้มีแผนงาน การติดตาม ประเมินผลเป็นระยะ อย่างต่อเนื่อง</a:t>
            </a:r>
          </a:p>
          <a:p>
            <a:endParaRPr lang="th-TH" sz="3200" b="1" dirty="0" smtClean="0"/>
          </a:p>
          <a:p>
            <a:endParaRPr lang="th-TH" sz="2800" b="1" dirty="0"/>
          </a:p>
        </p:txBody>
      </p:sp>
    </p:spTree>
    <p:extLst>
      <p:ext uri="{BB962C8B-B14F-4D97-AF65-F5344CB8AC3E}">
        <p14:creationId xmlns:p14="http://schemas.microsoft.com/office/powerpoint/2010/main" val="188673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โครงงานวิจัย (ต่อ)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b="1" dirty="0"/>
              <a:t>บทบาทและหน้าที่ของอาจารย์ที่ปรึกษา</a:t>
            </a:r>
          </a:p>
          <a:p>
            <a:pPr marL="0" indent="0">
              <a:buNone/>
            </a:pPr>
            <a:r>
              <a:rPr lang="th-TH" sz="4000" b="1" dirty="0"/>
              <a:t> </a:t>
            </a:r>
            <a:r>
              <a:rPr lang="th-TH" sz="4000" b="1" dirty="0" smtClean="0"/>
              <a:t>งานวิจัยที่มีคุณภาพ</a:t>
            </a:r>
          </a:p>
          <a:p>
            <a:r>
              <a:rPr lang="th-TH" sz="4000" b="1" dirty="0" smtClean="0"/>
              <a:t>สรุป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2788723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5400" b="1" dirty="0" smtClean="0"/>
              <a:t>ประเภทงานวิจัย</a:t>
            </a:r>
            <a:endParaRPr lang="th-TH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28016" lvl="1" indent="0">
              <a:buNone/>
            </a:pPr>
            <a:r>
              <a:rPr lang="th-TH" sz="4800" b="1" dirty="0"/>
              <a:t> เกณฑ์พิจารณาจากประโยชน์</a:t>
            </a:r>
            <a:endParaRPr lang="th-TH" sz="4800" b="1" dirty="0" smtClean="0"/>
          </a:p>
          <a:p>
            <a:pPr marL="128016" lvl="1" indent="0">
              <a:buNone/>
            </a:pPr>
            <a:r>
              <a:rPr lang="th-TH" sz="4800" b="1" dirty="0" smtClean="0"/>
              <a:t>  1. การวิจัยพื้นฐาน</a:t>
            </a:r>
            <a:r>
              <a:rPr lang="th-TH" sz="3300" b="1" dirty="0" smtClean="0"/>
              <a:t> (</a:t>
            </a:r>
            <a:r>
              <a:rPr lang="en-US" sz="3300" b="1" dirty="0" smtClean="0"/>
              <a:t>Basic Research)</a:t>
            </a:r>
            <a:endParaRPr lang="th-TH" sz="3300" b="1" dirty="0" smtClean="0"/>
          </a:p>
          <a:p>
            <a:pPr lvl="2"/>
            <a:r>
              <a:rPr lang="th-TH" sz="4400" b="1" dirty="0" smtClean="0"/>
              <a:t>เพื่อหาทฤษฎี สูตร หรือสร้างกฎ เพื่อเป็นพื้นฐานในการศึกษาเรื่องอื่นๆ ต่อไป</a:t>
            </a:r>
          </a:p>
          <a:p>
            <a:pPr marL="128016" lvl="1" indent="0">
              <a:buNone/>
            </a:pPr>
            <a:r>
              <a:rPr lang="th-TH" sz="4800" b="1" dirty="0" smtClean="0"/>
              <a:t>   2. การ</a:t>
            </a:r>
            <a:r>
              <a:rPr lang="th-TH" sz="4800" b="1" dirty="0"/>
              <a:t>วิจัย</a:t>
            </a:r>
            <a:r>
              <a:rPr lang="th-TH" sz="4800" b="1" dirty="0" smtClean="0"/>
              <a:t>ประยุกต์ </a:t>
            </a:r>
            <a:r>
              <a:rPr lang="th-TH" sz="3300" b="1" dirty="0" smtClean="0"/>
              <a:t>(</a:t>
            </a:r>
            <a:r>
              <a:rPr lang="en-US" sz="3300" b="1" dirty="0" smtClean="0"/>
              <a:t>Applied Research)</a:t>
            </a:r>
            <a:endParaRPr lang="th-TH" sz="3300" b="1" dirty="0" smtClean="0"/>
          </a:p>
          <a:p>
            <a:pPr lvl="3"/>
            <a:r>
              <a:rPr lang="th-TH" sz="4400" b="1" dirty="0" smtClean="0"/>
              <a:t>เป็นการวิจัยเพื่อนำผลไปแก้ปัญหา</a:t>
            </a:r>
            <a:endParaRPr lang="th-TH" sz="4400" b="1" dirty="0"/>
          </a:p>
          <a:p>
            <a:pPr marL="457200" lvl="3" indent="0">
              <a:buNone/>
            </a:pPr>
            <a:r>
              <a:rPr lang="th-TH" sz="4400" b="1" dirty="0" smtClean="0"/>
              <a:t> 3. การวิจัยเชิงปฏิบัติ </a:t>
            </a:r>
            <a:r>
              <a:rPr lang="th-TH" sz="3300" b="1" dirty="0" smtClean="0"/>
              <a:t>(</a:t>
            </a:r>
            <a:r>
              <a:rPr lang="en-US" sz="3300" b="1" dirty="0" smtClean="0"/>
              <a:t>Action Research</a:t>
            </a:r>
            <a:r>
              <a:rPr lang="th-TH" sz="3300" b="1" dirty="0"/>
              <a:t>)</a:t>
            </a:r>
            <a:r>
              <a:rPr lang="th-TH" sz="3300" b="1" dirty="0" smtClean="0"/>
              <a:t> </a:t>
            </a:r>
            <a:r>
              <a:rPr lang="th-TH" sz="4400" b="1" dirty="0" smtClean="0"/>
              <a:t>มุ่งแก้ปัญหาเป็นเรื่องๆ ไป ไม่สามารถนำผลไปใช้เรื่องอื่น</a:t>
            </a:r>
          </a:p>
        </p:txBody>
      </p:sp>
    </p:spTree>
    <p:extLst>
      <p:ext uri="{BB962C8B-B14F-4D97-AF65-F5344CB8AC3E}">
        <p14:creationId xmlns:p14="http://schemas.microsoft.com/office/powerpoint/2010/main" val="7483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/>
              <a:t>ประเภท</a:t>
            </a:r>
            <a:r>
              <a:rPr lang="th-TH" sz="4800" b="1" dirty="0" smtClean="0"/>
              <a:t>งานวิจัย (ต่อ)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b="1" dirty="0" smtClean="0"/>
              <a:t>พิจารณาจากระเบียบการวิจัย</a:t>
            </a:r>
          </a:p>
          <a:p>
            <a:r>
              <a:rPr lang="th-TH" sz="3200" b="1" dirty="0" smtClean="0"/>
              <a:t>1. วิจัยเชิงประวัติศาสตร์ </a:t>
            </a:r>
            <a:r>
              <a:rPr lang="th-TH" sz="2800" b="1" dirty="0" smtClean="0"/>
              <a:t>(</a:t>
            </a:r>
            <a:r>
              <a:rPr lang="en-US" sz="2800" b="1" dirty="0" smtClean="0"/>
              <a:t>Historical Res.) </a:t>
            </a:r>
            <a:r>
              <a:rPr lang="th-TH" sz="3200" b="1" dirty="0" smtClean="0"/>
              <a:t>การศึกษาหาข้อเท็จจริง เพื่อใช้ความรู้อธิบายเหตุการณ์ในปัจจุบันและอนาคต</a:t>
            </a:r>
          </a:p>
          <a:p>
            <a:r>
              <a:rPr lang="th-TH" sz="3200" b="1" dirty="0" smtClean="0"/>
              <a:t>2. วิจัยเชิงพรรณนา </a:t>
            </a:r>
            <a:r>
              <a:rPr lang="th-TH" sz="2800" b="1" dirty="0" smtClean="0"/>
              <a:t>(</a:t>
            </a:r>
            <a:r>
              <a:rPr lang="en-US" sz="2800" b="1" dirty="0" smtClean="0"/>
              <a:t>Description Res.)</a:t>
            </a:r>
            <a:r>
              <a:rPr lang="en-US" sz="3200" b="1" dirty="0" smtClean="0"/>
              <a:t> </a:t>
            </a:r>
            <a:r>
              <a:rPr lang="th-TH" sz="3200" b="1" dirty="0" smtClean="0"/>
              <a:t>เพื่อบรรยายปรากฎการณ์ต่างๆ ที่เกิดขึ้น</a:t>
            </a:r>
          </a:p>
          <a:p>
            <a:r>
              <a:rPr lang="th-TH" sz="3200" b="1" dirty="0" smtClean="0"/>
              <a:t>3. วิจัยเชิงทดลอง </a:t>
            </a:r>
            <a:r>
              <a:rPr lang="th-TH" sz="2800" b="1" dirty="0" smtClean="0"/>
              <a:t>(</a:t>
            </a:r>
            <a:r>
              <a:rPr lang="en-US" sz="2800" b="1" dirty="0" smtClean="0"/>
              <a:t>Experimental Res.) </a:t>
            </a:r>
            <a:r>
              <a:rPr lang="th-TH" sz="3200" b="1" dirty="0" smtClean="0"/>
              <a:t>เป็นการศึกษาตัวแปรเพื่อทราบสาเหตุที่ทำให้เกิดผล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230598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ปัญหาโลก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th-TH" sz="3600" b="1" dirty="0" smtClean="0"/>
              <a:t>โลก</a:t>
            </a:r>
            <a:r>
              <a:rPr lang="th-TH" sz="3600" b="1" dirty="0"/>
              <a:t>ร้อน (ไทยยังกระทบไม่มาก</a:t>
            </a:r>
            <a:r>
              <a:rPr lang="th-TH" sz="3600" b="1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th-TH" sz="3600" b="1" dirty="0"/>
              <a:t>ความแปรปรวนของปริมาณ</a:t>
            </a:r>
            <a:r>
              <a:rPr lang="th-TH" sz="3600" b="1" dirty="0" smtClean="0"/>
              <a:t>น้ำฝน</a:t>
            </a:r>
          </a:p>
          <a:p>
            <a:pPr marL="742950" indent="-742950">
              <a:buFont typeface="+mj-lt"/>
              <a:buAutoNum type="arabicPeriod"/>
            </a:pPr>
            <a:r>
              <a:rPr lang="th-TH" sz="3600" b="1" dirty="0"/>
              <a:t>ความยั่งยืนของสิ่งมีชีวิตใน</a:t>
            </a:r>
            <a:r>
              <a:rPr lang="th-TH" sz="3600" b="1" dirty="0" smtClean="0"/>
              <a:t>น้ำ</a:t>
            </a:r>
          </a:p>
          <a:p>
            <a:pPr marL="742950" indent="-742950">
              <a:buFont typeface="+mj-lt"/>
              <a:buAutoNum type="arabicPeriod"/>
            </a:pPr>
            <a:r>
              <a:rPr lang="th-TH" sz="3600" b="1" dirty="0" smtClean="0"/>
              <a:t>ความ</a:t>
            </a:r>
            <a:r>
              <a:rPr lang="th-TH" sz="3600" b="1" dirty="0"/>
              <a:t>ยั่งยืนของสิ่งมีชีวิตบน</a:t>
            </a:r>
            <a:r>
              <a:rPr lang="th-TH" sz="3600" b="1" dirty="0" smtClean="0"/>
              <a:t>แผ่นดิน</a:t>
            </a:r>
          </a:p>
        </p:txBody>
      </p:sp>
    </p:spTree>
    <p:extLst>
      <p:ext uri="{BB962C8B-B14F-4D97-AF65-F5344CB8AC3E}">
        <p14:creationId xmlns:p14="http://schemas.microsoft.com/office/powerpoint/2010/main" val="127420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กรอบแนวคิดการศึกษาแห่งชาติ 2560-79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b="1" dirty="0"/>
              <a:t>การศึกษา 4.0 </a:t>
            </a:r>
            <a:r>
              <a:rPr lang="en-US" sz="3600" b="1" dirty="0"/>
              <a:t>: </a:t>
            </a:r>
            <a:r>
              <a:rPr lang="th-TH" sz="3600" b="1" dirty="0"/>
              <a:t>ผู้เรียนสร้างนวัตกรรมได้</a:t>
            </a:r>
          </a:p>
          <a:p>
            <a:pPr marL="128016" lvl="1" indent="0">
              <a:buNone/>
            </a:pPr>
            <a:endParaRPr lang="th-TH" sz="3600" b="1" dirty="0"/>
          </a:p>
          <a:p>
            <a:pPr marL="128016" lvl="1" indent="0">
              <a:buNone/>
            </a:pPr>
            <a:r>
              <a:rPr lang="th-TH" sz="3600" b="1" dirty="0" smtClean="0"/>
              <a:t> ส่วน</a:t>
            </a:r>
            <a:r>
              <a:rPr lang="th-TH" sz="3600" b="1" dirty="0"/>
              <a:t>ที่เกี่ยวข้องการ</a:t>
            </a:r>
            <a:r>
              <a:rPr lang="th-TH" sz="3600" b="1" dirty="0" smtClean="0"/>
              <a:t>วิจัย</a:t>
            </a:r>
          </a:p>
          <a:p>
            <a:pPr lvl="2"/>
            <a:r>
              <a:rPr lang="th-TH" sz="3600" b="1" dirty="0" smtClean="0"/>
              <a:t>งานวิจัย</a:t>
            </a:r>
            <a:r>
              <a:rPr lang="th-TH" sz="3600" b="1" dirty="0"/>
              <a:t>ได้รับการตีพิมพ์ระดับนานาชาติ</a:t>
            </a:r>
            <a:r>
              <a:rPr lang="th-TH" sz="3600" b="1" dirty="0" smtClean="0"/>
              <a:t>เพิ่มขึ้น</a:t>
            </a:r>
          </a:p>
          <a:p>
            <a:pPr lvl="2"/>
            <a:r>
              <a:rPr lang="th-TH" sz="3600" b="1" dirty="0" smtClean="0"/>
              <a:t>จำนวน</a:t>
            </a:r>
            <a:r>
              <a:rPr lang="th-TH" sz="3600" b="1" dirty="0"/>
              <a:t>โครงการวิจัยเพื่อสร้างองค์ความรู้ที่ใช้ในการพัฒนาประเทศเพิ่มขึ้น</a:t>
            </a:r>
          </a:p>
          <a:p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6792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dirty="0"/>
              <a:t>นโยบายและยุทธศาสตร์การวิจัยแห่งชาติ 2560-64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993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h-TH" sz="3200" b="1" dirty="0" smtClean="0"/>
              <a:t>ความ</a:t>
            </a:r>
            <a:r>
              <a:rPr lang="th-TH" sz="3200" b="1" dirty="0"/>
              <a:t>ต้องการใช้ประโยชน์จากผลงานวิจัยหรือองค์</a:t>
            </a:r>
            <a:r>
              <a:rPr lang="th-TH" sz="3200" b="1" dirty="0" smtClean="0"/>
              <a:t>ความรู้</a:t>
            </a:r>
            <a:endParaRPr lang="th-TH" sz="3200" b="1" dirty="0"/>
          </a:p>
          <a:p>
            <a:pPr marL="457200" indent="-457200">
              <a:buFont typeface="+mj-lt"/>
              <a:buAutoNum type="arabicPeriod"/>
            </a:pPr>
            <a:r>
              <a:rPr lang="th-TH" sz="3200" b="1" dirty="0" smtClean="0"/>
              <a:t>เป็นการดำเนินการวิจัยที่ครบทั้งห่วงโซ่ (</a:t>
            </a:r>
            <a:r>
              <a:rPr lang="en-US" sz="3200" b="1" dirty="0" smtClean="0"/>
              <a:t>value chain</a:t>
            </a:r>
            <a:r>
              <a:rPr lang="th-TH" sz="3200" b="1" dirty="0" smtClean="0"/>
              <a:t>) และสามารถใช้ประโยชน์ได้จริงทั้งในอุตสาหกรรม/พาณิชย์ สังคม/ชุมชน วิชาการและนโยบาย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3200" b="1" dirty="0" smtClean="0"/>
              <a:t>เป็น</a:t>
            </a:r>
            <a:r>
              <a:rPr lang="th-TH" sz="3200" b="1" dirty="0"/>
              <a:t>การดำเนินการวิจัยที่เกิดจากการมีส่วนร่วม ในลักษณะสห</a:t>
            </a:r>
            <a:r>
              <a:rPr lang="th-TH" sz="3200" b="1" dirty="0" smtClean="0"/>
              <a:t>วิทยาการ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3200" b="1" dirty="0" smtClean="0"/>
              <a:t>เป็น</a:t>
            </a:r>
            <a:r>
              <a:rPr lang="th-TH" sz="3200" b="1" dirty="0"/>
              <a:t>องค์ความรู้การวิจัยเดิมที่มีศักยภาพและสามารถนำไปต่อยอดให้เกิดประโยชน์อย่าง</a:t>
            </a:r>
            <a:r>
              <a:rPr lang="th-TH" sz="3200" b="1" dirty="0" smtClean="0"/>
              <a:t>แท้จริง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3200" b="1" dirty="0" smtClean="0"/>
              <a:t>สามารถ</a:t>
            </a:r>
            <a:r>
              <a:rPr lang="th-TH" sz="3200" b="1" dirty="0"/>
              <a:t>ระบุผลที่คาดว่าจะได้จากการวิจัยอย่างชัดเจน</a:t>
            </a:r>
          </a:p>
          <a:p>
            <a:pPr marL="457200" indent="-457200">
              <a:buFont typeface="+mj-lt"/>
              <a:buAutoNum type="arabicPeriod"/>
            </a:pPr>
            <a:endParaRPr lang="th-TH" sz="3200" b="1" dirty="0" smtClean="0"/>
          </a:p>
          <a:p>
            <a:pPr marL="457200" indent="-457200">
              <a:buFont typeface="+mj-lt"/>
              <a:buAutoNum type="arabicPeriod"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159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311</TotalTime>
  <Words>1499</Words>
  <Application>Microsoft Office PowerPoint</Application>
  <PresentationFormat>Widescreen</PresentationFormat>
  <Paragraphs>184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FreesiaUPC</vt:lpstr>
      <vt:lpstr>Tw Cen MT</vt:lpstr>
      <vt:lpstr>Tw Cen MT Condensed</vt:lpstr>
      <vt:lpstr>Wingdings 3</vt:lpstr>
      <vt:lpstr>Integral</vt:lpstr>
      <vt:lpstr>อาจารย์ผู้สอนและอาจารย์ที่ปรึกษาโครงงานวิจัยของ นศ.ระดับปริญญาตรี</vt:lpstr>
      <vt:lpstr>โครงงานวิจัยของ นศ. ระดับ ป.ตรี</vt:lpstr>
      <vt:lpstr>โครงงานวิจัยของ นศ. ระดับ ป. ตรี (ต่อ)</vt:lpstr>
      <vt:lpstr>โครงงานวิจัย (ต่อ)</vt:lpstr>
      <vt:lpstr>ประเภทงานวิจัย</vt:lpstr>
      <vt:lpstr>ประเภทงานวิจัย (ต่อ)</vt:lpstr>
      <vt:lpstr>ปัญหาโลก</vt:lpstr>
      <vt:lpstr>กรอบแนวคิดการศึกษาแห่งชาติ 2560-79</vt:lpstr>
      <vt:lpstr>นโยบายและยุทธศาสตร์การวิจัยแห่งชาติ 2560-64</vt:lpstr>
      <vt:lpstr>การดำเนินงาน</vt:lpstr>
      <vt:lpstr>การดำเนินงาน (ต่อ)</vt:lpstr>
      <vt:lpstr>บทบาทและหน้าที่เจ้าของวิชา</vt:lpstr>
      <vt:lpstr>บทบาทและหน้าที่เจ้าของวิชา (ต่อ)</vt:lpstr>
      <vt:lpstr>ความหมายรายวิชาโครงงานวิจัย </vt:lpstr>
      <vt:lpstr>  ข้อกำหนดรายวิชาโครงงานวิจัย    </vt:lpstr>
      <vt:lpstr>   ข้อกำหนดรายวิชาโครงงานวิจัย (ต่อ) </vt:lpstr>
      <vt:lpstr>เป้าหมายของโครงงานวิจัยที่ดี</vt:lpstr>
      <vt:lpstr>โครงร่างโครงงานวิจัย</vt:lpstr>
      <vt:lpstr>โครงร่างโครงงานวิจัย (ต่อ)</vt:lpstr>
      <vt:lpstr>การเลือกหัวข้อโครงงานวิจัยและข้อควรระวัง </vt:lpstr>
      <vt:lpstr>การเลือกหัวข้อโครงงานวิจัยและข้อควรระวัง (ต่อ)</vt:lpstr>
      <vt:lpstr>การเลือกหัวข้อโครงงานวิจัยและข้อควรระวัง (ต่อ)</vt:lpstr>
      <vt:lpstr>ตัวอย่างหัวข้อ</vt:lpstr>
      <vt:lpstr>บทบาทและหน้าที่ของอาจารย์ที่ปรึกษา </vt:lpstr>
      <vt:lpstr>บทบาทและหน้าที่ของอาจารย์ที่ปรึกษา (ต่อ)</vt:lpstr>
      <vt:lpstr>บทบาทและหน้าที่ของอาจารย์ที่ปรึกษา (ต่อ)</vt:lpstr>
      <vt:lpstr>นโยบายและสิ่งสนับสนุนอื่นๆ</vt:lpstr>
      <vt:lpstr>งานวิจัยที่มีคุณภาพ</vt:lpstr>
      <vt:lpstr>งานวิจัยที่มีคุณภาพ (ต่อ)</vt:lpstr>
      <vt:lpstr>วิธีการทำให้ได้งานวิจัยมีคุณภาพสูง</vt:lpstr>
      <vt:lpstr>วิธีการทำให้ได้งานวิจัยมีคุณภาพสูง (ต่อ)</vt:lpstr>
      <vt:lpstr>สรุป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ทิศทางงานวิจัยทางด้านการเกษตรในยุค 4.0</dc:title>
  <dc:creator>Windows User</dc:creator>
  <cp:lastModifiedBy>Windows User</cp:lastModifiedBy>
  <cp:revision>62</cp:revision>
  <dcterms:created xsi:type="dcterms:W3CDTF">2017-05-01T09:17:40Z</dcterms:created>
  <dcterms:modified xsi:type="dcterms:W3CDTF">2017-07-19T06:27:16Z</dcterms:modified>
</cp:coreProperties>
</file>