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5" r:id="rId3"/>
    <p:sldId id="299" r:id="rId4"/>
    <p:sldId id="286" r:id="rId5"/>
    <p:sldId id="300" r:id="rId6"/>
    <p:sldId id="287" r:id="rId7"/>
    <p:sldId id="301" r:id="rId8"/>
    <p:sldId id="288" r:id="rId9"/>
    <p:sldId id="289" r:id="rId10"/>
    <p:sldId id="291" r:id="rId11"/>
    <p:sldId id="292" r:id="rId12"/>
    <p:sldId id="293" r:id="rId13"/>
    <p:sldId id="302" r:id="rId14"/>
    <p:sldId id="294" r:id="rId15"/>
    <p:sldId id="296" r:id="rId16"/>
    <p:sldId id="297" r:id="rId17"/>
    <p:sldId id="295" r:id="rId18"/>
    <p:sldId id="303" r:id="rId19"/>
    <p:sldId id="298" r:id="rId20"/>
    <p:sldId id="273" r:id="rId21"/>
  </p:sldIdLst>
  <p:sldSz cx="9144000" cy="6858000" type="screen4x3"/>
  <p:notesSz cx="9309100" cy="70231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ลักษณะสีอ่อน 2 - เน้น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94660"/>
  </p:normalViewPr>
  <p:slideViewPr>
    <p:cSldViewPr>
      <p:cViewPr>
        <p:scale>
          <a:sx n="70" d="100"/>
          <a:sy n="70" d="100"/>
        </p:scale>
        <p:origin x="-180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4348" cy="350690"/>
          </a:xfrm>
          <a:prstGeom prst="rect">
            <a:avLst/>
          </a:prstGeom>
        </p:spPr>
        <p:txBody>
          <a:bodyPr vert="horz" lIns="88264" tIns="44132" rIns="88264" bIns="44132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2733" y="0"/>
            <a:ext cx="4034348" cy="350690"/>
          </a:xfrm>
          <a:prstGeom prst="rect">
            <a:avLst/>
          </a:prstGeom>
        </p:spPr>
        <p:txBody>
          <a:bodyPr vert="horz" lIns="88264" tIns="44132" rIns="88264" bIns="44132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F9A70D8-2CE0-4F6A-880B-7DA5057907A5}" type="datetimeFigureOut">
              <a:rPr lang="th-TH"/>
              <a:pPr>
                <a:defRPr/>
              </a:pPr>
              <a:t>31/07/60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71249"/>
            <a:ext cx="4034348" cy="350690"/>
          </a:xfrm>
          <a:prstGeom prst="rect">
            <a:avLst/>
          </a:prstGeom>
        </p:spPr>
        <p:txBody>
          <a:bodyPr vert="horz" lIns="88264" tIns="44132" rIns="88264" bIns="44132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2733" y="6671249"/>
            <a:ext cx="4034348" cy="350690"/>
          </a:xfrm>
          <a:prstGeom prst="rect">
            <a:avLst/>
          </a:prstGeom>
        </p:spPr>
        <p:txBody>
          <a:bodyPr vert="horz" lIns="88264" tIns="44132" rIns="88264" bIns="44132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9B6BB08-8B00-4497-949F-3590E7DEFFE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6514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4348" cy="350690"/>
          </a:xfrm>
          <a:prstGeom prst="rect">
            <a:avLst/>
          </a:prstGeom>
        </p:spPr>
        <p:txBody>
          <a:bodyPr vert="horz" lIns="88264" tIns="44132" rIns="88264" bIns="44132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2733" y="0"/>
            <a:ext cx="4034348" cy="350690"/>
          </a:xfrm>
          <a:prstGeom prst="rect">
            <a:avLst/>
          </a:prstGeom>
        </p:spPr>
        <p:txBody>
          <a:bodyPr vert="horz" lIns="88264" tIns="44132" rIns="88264" bIns="44132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43033F4-F403-49CD-9224-733ED0E148F3}" type="datetimeFigureOut">
              <a:rPr lang="th-TH"/>
              <a:pPr>
                <a:defRPr/>
              </a:pPr>
              <a:t>31/07/60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527050"/>
            <a:ext cx="3508375" cy="2632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64" tIns="44132" rIns="88264" bIns="44132" rtlCol="0" anchor="ctr"/>
          <a:lstStyle/>
          <a:p>
            <a:pPr lvl="0"/>
            <a:endParaRPr lang="th-TH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1317" y="3336206"/>
            <a:ext cx="7446472" cy="3159698"/>
          </a:xfrm>
          <a:prstGeom prst="rect">
            <a:avLst/>
          </a:prstGeom>
        </p:spPr>
        <p:txBody>
          <a:bodyPr vert="horz" lIns="88264" tIns="44132" rIns="88264" bIns="4413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th-TH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71249"/>
            <a:ext cx="4034348" cy="350690"/>
          </a:xfrm>
          <a:prstGeom prst="rect">
            <a:avLst/>
          </a:prstGeom>
        </p:spPr>
        <p:txBody>
          <a:bodyPr vert="horz" lIns="88264" tIns="44132" rIns="88264" bIns="44132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2733" y="6671249"/>
            <a:ext cx="4034348" cy="350690"/>
          </a:xfrm>
          <a:prstGeom prst="rect">
            <a:avLst/>
          </a:prstGeom>
        </p:spPr>
        <p:txBody>
          <a:bodyPr vert="horz" lIns="88264" tIns="44132" rIns="88264" bIns="44132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EC0CB23-A497-477A-8CFB-6078574F966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35587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Cordia New" pitchFamily="34" charset="-34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17147" indent="-275825" eaLnBrk="0" hangingPunct="0"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03303" indent="-220661" eaLnBrk="0" hangingPunct="0"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544625" indent="-220661" eaLnBrk="0" hangingPunct="0"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1985946" indent="-220661" eaLnBrk="0" hangingPunct="0"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427267" indent="-220661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868588" indent="-220661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309910" indent="-220661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751230" indent="-220661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550AA138-A383-440B-9EEA-722225FB26F5}" type="slidenum">
              <a:rPr lang="th-TH" sz="1200"/>
              <a:pPr eaLnBrk="1" hangingPunct="1"/>
              <a:t>1</a:t>
            </a:fld>
            <a:endParaRPr lang="th-TH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6"/>
          <p:cNvSpPr/>
          <p:nvPr userDrawn="1"/>
        </p:nvSpPr>
        <p:spPr>
          <a:xfrm>
            <a:off x="357158" y="500042"/>
            <a:ext cx="8215370" cy="2786082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dirty="0">
              <a:solidFill>
                <a:schemeClr val="bg1"/>
              </a:solidFill>
            </a:endParaRPr>
          </a:p>
        </p:txBody>
      </p:sp>
      <p:sp>
        <p:nvSpPr>
          <p:cNvPr id="5" name="Rounded Rectangle 7"/>
          <p:cNvSpPr/>
          <p:nvPr userDrawn="1"/>
        </p:nvSpPr>
        <p:spPr>
          <a:xfrm>
            <a:off x="642910" y="3214686"/>
            <a:ext cx="7215238" cy="2571768"/>
          </a:xfrm>
          <a:prstGeom prst="round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2643206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406" y="3429000"/>
            <a:ext cx="690086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1CB78-0AA5-4687-A613-DD8093B68C27}" type="datetime1">
              <a:rPr lang="th-TH"/>
              <a:pPr>
                <a:defRPr/>
              </a:pPr>
              <a:t>31/07/60</a:t>
            </a:fld>
            <a:endParaRPr lang="th-TH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3B25A-3C94-4077-ADA5-AE6322E62C24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48340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B566D-F035-453A-9DB3-53F464549E01}" type="datetime1">
              <a:rPr lang="th-TH"/>
              <a:pPr>
                <a:defRPr/>
              </a:pPr>
              <a:t>31/07/60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1C07E-A761-4079-8FE4-D3E3C008AF8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214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57D1D-8AE0-4EEF-861B-75CFE6887D85}" type="datetime1">
              <a:rPr lang="th-TH"/>
              <a:pPr>
                <a:defRPr/>
              </a:pPr>
              <a:t>31/07/60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494F0-DBE8-415D-BFE1-257D9354561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828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/>
          <p:cNvCxnSpPr/>
          <p:nvPr userDrawn="1"/>
        </p:nvCxnSpPr>
        <p:spPr>
          <a:xfrm>
            <a:off x="285720" y="1428736"/>
            <a:ext cx="8572560" cy="1588"/>
          </a:xfrm>
          <a:prstGeom prst="line">
            <a:avLst/>
          </a:prstGeom>
          <a:ln w="38100">
            <a:solidFill>
              <a:srgbClr val="0070C0"/>
            </a:solidFill>
            <a:headEnd type="oval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8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 b="1">
                <a:latin typeface="TH SarabunPSK" pitchFamily="34" charset="-34"/>
                <a:cs typeface="TH SarabunPSK" pitchFamily="34" charset="-34"/>
              </a:defRPr>
            </a:lvl1pPr>
            <a:lvl2pPr>
              <a:defRPr sz="3200" b="1">
                <a:latin typeface="TH SarabunPSK" pitchFamily="34" charset="-34"/>
                <a:cs typeface="TH SarabunPSK" pitchFamily="34" charset="-34"/>
              </a:defRPr>
            </a:lvl2pPr>
            <a:lvl3pPr>
              <a:defRPr sz="2800" b="1">
                <a:latin typeface="TH SarabunPSK" pitchFamily="34" charset="-34"/>
                <a:cs typeface="TH SarabunPSK" pitchFamily="34" charset="-34"/>
              </a:defRPr>
            </a:lvl3pPr>
            <a:lvl4pPr>
              <a:defRPr sz="2400" b="1">
                <a:latin typeface="TH SarabunPSK" pitchFamily="34" charset="-34"/>
                <a:cs typeface="TH SarabunPSK" pitchFamily="34" charset="-34"/>
              </a:defRPr>
            </a:lvl4pPr>
            <a:lvl5pPr>
              <a:defRPr sz="2400" b="1">
                <a:latin typeface="TH SarabunPSK" pitchFamily="34" charset="-34"/>
                <a:cs typeface="TH SarabunPSK" pitchFamily="34" charset="-34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h-TH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58F9E-7F4D-4F21-B573-238557AADE02}" type="datetime1">
              <a:rPr lang="th-TH"/>
              <a:pPr>
                <a:defRPr/>
              </a:pPr>
              <a:t>31/07/60</a:t>
            </a:fld>
            <a:endParaRPr lang="th-TH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660A3EB4-6CE5-4F46-A29C-12D67AE92200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4490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38418-76A2-42DE-9146-8DCDDEC876C2}" type="datetime1">
              <a:rPr lang="th-TH"/>
              <a:pPr>
                <a:defRPr/>
              </a:pPr>
              <a:t>31/07/60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F09DE-36FE-4C54-B83D-01B8B8060A7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339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275DB-9F9A-4DAC-9FE2-FD7DF9376E56}" type="datetime1">
              <a:rPr lang="th-TH"/>
              <a:pPr>
                <a:defRPr/>
              </a:pPr>
              <a:t>31/07/60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FF891-6ADB-4D0D-8189-90697E6ADBD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535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4E8D-64C8-4FB9-BFE0-4817601CE659}" type="datetime1">
              <a:rPr lang="th-TH"/>
              <a:pPr>
                <a:defRPr/>
              </a:pPr>
              <a:t>31/07/60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22798-B5AD-4CF4-97F7-FA09B41D7FF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754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53C70-A85E-4B2A-83A9-45768831D4C8}" type="datetime1">
              <a:rPr lang="th-TH"/>
              <a:pPr>
                <a:defRPr/>
              </a:pPr>
              <a:t>31/07/60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87385-6870-4DEB-9976-C9251606366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466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7D058-961A-4E15-B6E2-6984E1E115BF}" type="datetime1">
              <a:rPr lang="th-TH"/>
              <a:pPr>
                <a:defRPr/>
              </a:pPr>
              <a:t>31/07/60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73E87-3983-46AB-82C7-0095BE12DD0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22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4298B-EDDB-4BBD-844F-A5F5C160AC63}" type="datetime1">
              <a:rPr lang="th-TH"/>
              <a:pPr>
                <a:defRPr/>
              </a:pPr>
              <a:t>31/07/60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3623A-1E4C-4C56-8A7E-AF14FC8DD02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8125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88C54-9C8A-4ADC-8C1C-07263757B8C1}" type="datetime1">
              <a:rPr lang="th-TH"/>
              <a:pPr>
                <a:defRPr/>
              </a:pPr>
              <a:t>31/07/60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CD8A3-CA1E-4F34-A62B-4904FD57DE3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6202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h-TH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CBCC7F0-051F-45FB-A98B-D04862608185}" type="datetime1">
              <a:rPr lang="th-TH"/>
              <a:pPr>
                <a:defRPr/>
              </a:pPr>
              <a:t>31/07/60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670E42F-2E53-4D37-AF5D-D869F54A07D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71500" y="714375"/>
            <a:ext cx="7772400" cy="2171700"/>
          </a:xfrm>
        </p:spPr>
        <p:txBody>
          <a:bodyPr/>
          <a:lstStyle/>
          <a:p>
            <a:pPr eaLnBrk="1" hangingPunct="1"/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การตีพิมพ์งานวิจัยในประเทศไทย (ระดับชาติ และนานาชาติ)</a:t>
            </a:r>
            <a:endParaRPr lang="th-TH" sz="48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388" y="3429000"/>
            <a:ext cx="6900862" cy="17526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วิทยากร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นายก</a:t>
            </a:r>
            <a:r>
              <a:rPr lang="th-TH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ฤษณ์วรา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รัตน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โอภาส</a:t>
            </a:r>
            <a:endParaRPr lang="th-TH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85EA0D-D3C7-4724-A532-6CACBCC2E01E}" type="slidenum">
              <a:rPr lang="th-TH"/>
              <a:pPr>
                <a:defRPr/>
              </a:pPr>
              <a:t>1</a:t>
            </a:fld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>
                <a:cs typeface="Angsana New" pitchFamily="18" charset="-34"/>
              </a:rPr>
              <a:t>3 วิธีการ</a:t>
            </a:r>
            <a:r>
              <a:rPr lang="th-TH" dirty="0">
                <a:cs typeface="Angsana New" pitchFamily="18" charset="-34"/>
              </a:rPr>
              <a:t>เลือกการประชุม </a:t>
            </a:r>
            <a:r>
              <a:rPr lang="en-US" dirty="0" smtClean="0">
                <a:cs typeface="Angsana New" pitchFamily="18" charset="-34"/>
              </a:rPr>
              <a:t>Proceeding</a:t>
            </a:r>
            <a:r>
              <a:rPr lang="th-TH" dirty="0" smtClean="0">
                <a:cs typeface="Angsana New" pitchFamily="18" charset="-34"/>
              </a:rPr>
              <a:t> </a:t>
            </a:r>
            <a:r>
              <a:rPr lang="th-TH" dirty="0">
                <a:cs typeface="Angsana New" pitchFamily="18" charset="-34"/>
              </a:rPr>
              <a:t>(ต่อ)</a:t>
            </a:r>
            <a:endParaRPr lang="en-US" dirty="0">
              <a:cs typeface="Angsana New" pitchFamily="18" charset="-34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กลุ่มเฉพาะสาขา ในระดับชาติเวียนไปตามเจ้าภาพ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The 11th Thailand Congress of Nutrition (TCN2017) </a:t>
            </a:r>
            <a:r>
              <a:rPr lang="th-TH" dirty="0"/>
              <a:t>การประชุมวิชาการโภชนาการแห่งชาติ </a:t>
            </a:r>
            <a:endParaRPr lang="th-TH" dirty="0" smtClean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/>
              <a:t>การประชุมวิชาการและนำเสนอผลงานวิจัยพืชเขตร้อนและกึ่ง</a:t>
            </a:r>
            <a:r>
              <a:rPr lang="th-TH" dirty="0" smtClean="0"/>
              <a:t>ร้อน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/>
              <a:t>การประชุมวิชาการระดับประเทศทางด้านเทคโนโลยีสารสนเทศ</a:t>
            </a:r>
            <a:endParaRPr lang="th-TH" dirty="0" smtClean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th-TH" dirty="0">
                <a:solidFill>
                  <a:srgbClr val="0070C0"/>
                </a:solidFill>
              </a:rPr>
              <a:t>ชำระค่าลงทะเบียนหลังประกาศผลและส่งบทความฉบับ</a:t>
            </a:r>
            <a:r>
              <a:rPr lang="th-TH" dirty="0" smtClean="0">
                <a:solidFill>
                  <a:srgbClr val="0070C0"/>
                </a:solidFill>
              </a:rPr>
              <a:t>สมบูรณ์  </a:t>
            </a:r>
            <a:r>
              <a:rPr lang="th-TH" dirty="0" smtClean="0">
                <a:solidFill>
                  <a:srgbClr val="0000FF"/>
                </a:solidFill>
              </a:rPr>
              <a:t>ช่วง 2,000 – 4,500 บาท (ประเภทผู้ลงทะเบียน นักศึกษา และ บุคคลทั่วไป) ทั้งแบบบรรยายและ โปสเตอร์</a:t>
            </a:r>
            <a:endParaRPr lang="en-US" dirty="0">
              <a:solidFill>
                <a:srgbClr val="0000FF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10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8403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>
                <a:cs typeface="Angsana New" pitchFamily="18" charset="-34"/>
              </a:rPr>
              <a:t>3 วิธีการ</a:t>
            </a:r>
            <a:r>
              <a:rPr lang="th-TH" dirty="0">
                <a:cs typeface="Angsana New" pitchFamily="18" charset="-34"/>
              </a:rPr>
              <a:t>เลือกการประชุม </a:t>
            </a:r>
            <a:r>
              <a:rPr lang="en-US" dirty="0" smtClean="0">
                <a:cs typeface="Angsana New" pitchFamily="18" charset="-34"/>
              </a:rPr>
              <a:t>Proceeding</a:t>
            </a:r>
            <a:r>
              <a:rPr lang="th-TH" dirty="0" smtClean="0">
                <a:cs typeface="Angsana New" pitchFamily="18" charset="-34"/>
              </a:rPr>
              <a:t> </a:t>
            </a:r>
            <a:r>
              <a:rPr lang="th-TH" dirty="0">
                <a:cs typeface="Angsana New" pitchFamily="18" charset="-34"/>
              </a:rPr>
              <a:t>(ต่อ)</a:t>
            </a:r>
            <a:endParaRPr lang="en-US" dirty="0">
              <a:cs typeface="Angsana New" pitchFamily="18" charset="-34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เว็บไซต์ในการค้นหางานประชุมวิชาการ(ระดับชาติ และนานาชาติ)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/>
              <a:t>http://</a:t>
            </a:r>
            <a:r>
              <a:rPr lang="en-US" dirty="0" smtClean="0"/>
              <a:t>www.conferenceinthai.com</a:t>
            </a:r>
            <a:r>
              <a:rPr lang="th-TH" dirty="0" smtClean="0"/>
              <a:t> 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>
                <a:cs typeface="Cordia New" pitchFamily="34" charset="-34"/>
              </a:rPr>
              <a:t>http://www.grad.mahidol.ac.th/th/news-events/conference.php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11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635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>
                <a:cs typeface="Angsana New" pitchFamily="18" charset="-34"/>
              </a:rPr>
              <a:t>3 วิธีการ</a:t>
            </a:r>
            <a:r>
              <a:rPr lang="th-TH" dirty="0">
                <a:cs typeface="Angsana New" pitchFamily="18" charset="-34"/>
              </a:rPr>
              <a:t>เลือกการประชุม </a:t>
            </a:r>
            <a:r>
              <a:rPr lang="en-US" dirty="0" smtClean="0">
                <a:cs typeface="Angsana New" pitchFamily="18" charset="-34"/>
              </a:rPr>
              <a:t>Proceeding</a:t>
            </a:r>
            <a:r>
              <a:rPr lang="th-TH" dirty="0" smtClean="0">
                <a:cs typeface="Angsana New" pitchFamily="18" charset="-34"/>
              </a:rPr>
              <a:t> </a:t>
            </a:r>
            <a:r>
              <a:rPr lang="th-TH" dirty="0">
                <a:cs typeface="Angsana New" pitchFamily="18" charset="-34"/>
              </a:rPr>
              <a:t>(ต่อ)</a:t>
            </a:r>
            <a:endParaRPr lang="en-US" dirty="0">
              <a:cs typeface="Angsana New" pitchFamily="18" charset="-34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บนเครือข่ายสังคมออนไลน์ </a:t>
            </a:r>
            <a:r>
              <a:rPr lang="en-US" dirty="0" smtClean="0"/>
              <a:t>Facebook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12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48880"/>
            <a:ext cx="180975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348880"/>
            <a:ext cx="1633016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334" y="4653136"/>
            <a:ext cx="4705350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831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Angsana New" pitchFamily="18" charset="-34"/>
              </a:rPr>
              <a:t>Outline</a:t>
            </a:r>
            <a:endParaRPr lang="th-TH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1. </a:t>
            </a:r>
            <a:r>
              <a:rPr lang="th-TH" dirty="0" smtClean="0"/>
              <a:t>รูปแบบบทความของ </a:t>
            </a:r>
            <a:r>
              <a:rPr lang="en-US" dirty="0" smtClean="0"/>
              <a:t>Proceeding </a:t>
            </a:r>
            <a:r>
              <a:rPr lang="en-US" dirty="0" smtClean="0"/>
              <a:t> 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2. </a:t>
            </a:r>
            <a:r>
              <a:rPr lang="th-TH" dirty="0" smtClean="0"/>
              <a:t>สิ่งสำคัญในการทำต้นฉบับงานวิจัยเพื่อส่ง </a:t>
            </a:r>
            <a:r>
              <a:rPr lang="en-US" dirty="0" smtClean="0"/>
              <a:t>Proceeding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3. </a:t>
            </a:r>
            <a:r>
              <a:rPr lang="th-TH" dirty="0" smtClean="0"/>
              <a:t>วิธีการเลือก</a:t>
            </a:r>
            <a:r>
              <a:rPr lang="th-TH" dirty="0" smtClean="0"/>
              <a:t>การประชุม </a:t>
            </a:r>
            <a:r>
              <a:rPr lang="en-US" dirty="0" smtClean="0"/>
              <a:t>Proceeding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th-TH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การวางแผนจัดทำงานวิจัยเพื่อตีพิมพ์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5. </a:t>
            </a:r>
            <a:r>
              <a:rPr lang="th-TH" dirty="0" smtClean="0"/>
              <a:t>โอกาสสำหรับงานวิจัย </a:t>
            </a:r>
            <a:r>
              <a:rPr lang="en-US" dirty="0" smtClean="0"/>
              <a:t>Proceeding </a:t>
            </a:r>
            <a:r>
              <a:rPr lang="th-TH" dirty="0" smtClean="0"/>
              <a:t>ไปสู่ วารสาร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13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525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Angsana New" pitchFamily="18" charset="-34"/>
              </a:rPr>
              <a:t>4 </a:t>
            </a:r>
            <a:r>
              <a:rPr lang="th-TH" dirty="0" smtClean="0">
                <a:cs typeface="Angsana New" pitchFamily="18" charset="-34"/>
              </a:rPr>
              <a:t>การ</a:t>
            </a:r>
            <a:r>
              <a:rPr lang="th-TH" dirty="0">
                <a:cs typeface="Angsana New" pitchFamily="18" charset="-34"/>
              </a:rPr>
              <a:t>วางแผนจัดทำงานวิจัยเพื่อตีพิมพ์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กำหนดการนำเสนองานวิจัยมีกรอบเวลาที่สำคัญดังนี้ </a:t>
            </a:r>
            <a:endParaRPr lang="th-TH" dirty="0">
              <a:cs typeface="Cordia New" pitchFamily="34" charset="-34"/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>
                <a:solidFill>
                  <a:srgbClr val="0070C0"/>
                </a:solidFill>
              </a:rPr>
              <a:t>ประชาสัมพันธ์</a:t>
            </a:r>
            <a:r>
              <a:rPr lang="th-TH" dirty="0" smtClean="0"/>
              <a:t> (</a:t>
            </a:r>
            <a:r>
              <a:rPr lang="en-US" dirty="0" smtClean="0"/>
              <a:t>Call for paper CFP</a:t>
            </a:r>
            <a:r>
              <a:rPr lang="th-TH" dirty="0" smtClean="0"/>
              <a:t>)</a:t>
            </a:r>
            <a:r>
              <a:rPr lang="en-US" dirty="0" smtClean="0"/>
              <a:t> </a:t>
            </a:r>
            <a:r>
              <a:rPr lang="th-TH" dirty="0" smtClean="0"/>
              <a:t>ล่วงหน้า 1-2 เดือน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>
                <a:solidFill>
                  <a:srgbClr val="0070C0"/>
                </a:solidFill>
                <a:cs typeface="Cordia New" pitchFamily="34" charset="-34"/>
              </a:rPr>
              <a:t> </a:t>
            </a:r>
            <a:r>
              <a:rPr lang="th-TH" dirty="0" smtClean="0">
                <a:solidFill>
                  <a:srgbClr val="0070C0"/>
                </a:solidFill>
              </a:rPr>
              <a:t>ปิด</a:t>
            </a:r>
            <a:r>
              <a:rPr lang="th-TH" dirty="0">
                <a:solidFill>
                  <a:srgbClr val="0070C0"/>
                </a:solidFill>
              </a:rPr>
              <a:t>รับ</a:t>
            </a:r>
            <a:r>
              <a:rPr lang="th-TH" dirty="0" smtClean="0">
                <a:solidFill>
                  <a:srgbClr val="0070C0"/>
                </a:solidFill>
              </a:rPr>
              <a:t>บทความ</a:t>
            </a:r>
            <a:r>
              <a:rPr lang="th-TH" dirty="0"/>
              <a:t>	</a:t>
            </a:r>
            <a:r>
              <a:rPr lang="en-US" dirty="0"/>
              <a:t>(Paper Submission Deadline)</a:t>
            </a:r>
            <a:r>
              <a:rPr lang="th-TH" dirty="0" smtClean="0"/>
              <a:t> 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th-TH" dirty="0" smtClean="0">
                <a:solidFill>
                  <a:srgbClr val="0000FF"/>
                </a:solidFill>
              </a:rPr>
              <a:t>ถัดไปไม่เกิน 1 เดือน</a:t>
            </a:r>
            <a:r>
              <a:rPr lang="th-TH" dirty="0">
                <a:solidFill>
                  <a:srgbClr val="0000FF"/>
                </a:solidFill>
              </a:rPr>
              <a:t>	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>
                <a:solidFill>
                  <a:srgbClr val="0070C0"/>
                </a:solidFill>
              </a:rPr>
              <a:t>แจ้ง</a:t>
            </a:r>
            <a:r>
              <a:rPr lang="th-TH" dirty="0">
                <a:solidFill>
                  <a:srgbClr val="0070C0"/>
                </a:solidFill>
              </a:rPr>
              <a:t>ผลการพิจารณา</a:t>
            </a:r>
            <a:r>
              <a:rPr lang="th-TH" dirty="0" smtClean="0">
                <a:solidFill>
                  <a:srgbClr val="0070C0"/>
                </a:solidFill>
              </a:rPr>
              <a:t>บทคัดย่อ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(Notification of </a:t>
            </a:r>
            <a:r>
              <a:rPr lang="en-US" dirty="0" smtClean="0"/>
              <a:t>Acceptance)</a:t>
            </a:r>
            <a:endParaRPr lang="th-TH" dirty="0" smtClean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th-TH" dirty="0" smtClean="0">
                <a:solidFill>
                  <a:srgbClr val="0000FF"/>
                </a:solidFill>
              </a:rPr>
              <a:t>ถัดไปไม่เกิน 1-2 สัปดาห์</a:t>
            </a:r>
            <a:endParaRPr lang="en-US" dirty="0" smtClean="0">
              <a:solidFill>
                <a:srgbClr val="0000FF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>
                <a:solidFill>
                  <a:srgbClr val="0070C0"/>
                </a:solidFill>
              </a:rPr>
              <a:t>ส่งบทความฉบับสมบูรณ์ </a:t>
            </a:r>
            <a:r>
              <a:rPr lang="th-TH" dirty="0" smtClean="0"/>
              <a:t>(</a:t>
            </a:r>
            <a:r>
              <a:rPr lang="en-US" dirty="0"/>
              <a:t>Submission of Camera-ready Manuscripts</a:t>
            </a:r>
            <a:r>
              <a:rPr lang="th-TH" dirty="0" smtClean="0"/>
              <a:t>) </a:t>
            </a:r>
            <a:r>
              <a:rPr lang="th-TH" dirty="0"/>
              <a:t>	 </a:t>
            </a:r>
            <a:r>
              <a:rPr lang="th-TH" dirty="0" smtClean="0"/>
              <a:t> 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th-TH" dirty="0" smtClean="0">
                <a:solidFill>
                  <a:srgbClr val="0000FF"/>
                </a:solidFill>
              </a:rPr>
              <a:t>วันเดียวกันกับ</a:t>
            </a:r>
            <a:endParaRPr lang="th-TH" dirty="0">
              <a:solidFill>
                <a:srgbClr val="0000FF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>
                <a:solidFill>
                  <a:srgbClr val="0070C0"/>
                </a:solidFill>
              </a:rPr>
              <a:t>วัน</a:t>
            </a:r>
            <a:r>
              <a:rPr lang="th-TH" dirty="0">
                <a:solidFill>
                  <a:srgbClr val="0070C0"/>
                </a:solidFill>
              </a:rPr>
              <a:t>สุดท้ายของการลงทะเบียนอัตรา</a:t>
            </a:r>
            <a:r>
              <a:rPr lang="th-TH" dirty="0" smtClean="0">
                <a:solidFill>
                  <a:srgbClr val="0070C0"/>
                </a:solidFill>
              </a:rPr>
              <a:t>พิเศษ </a:t>
            </a:r>
            <a:r>
              <a:rPr lang="th-TH" dirty="0" smtClean="0"/>
              <a:t>(</a:t>
            </a:r>
            <a:r>
              <a:rPr lang="en-US" dirty="0" smtClean="0"/>
              <a:t>Early-Bird</a:t>
            </a:r>
            <a:r>
              <a:rPr lang="th-TH" dirty="0" smtClean="0"/>
              <a:t> </a:t>
            </a:r>
            <a:r>
              <a:rPr lang="en-US" dirty="0" smtClean="0"/>
              <a:t>Registration</a:t>
            </a:r>
            <a:r>
              <a:rPr lang="th-TH" dirty="0" smtClean="0"/>
              <a:t>)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14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009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Angsana New" pitchFamily="18" charset="-34"/>
              </a:rPr>
              <a:t>4 </a:t>
            </a:r>
            <a:r>
              <a:rPr lang="th-TH" dirty="0" smtClean="0">
                <a:cs typeface="Angsana New" pitchFamily="18" charset="-34"/>
              </a:rPr>
              <a:t>การ</a:t>
            </a:r>
            <a:r>
              <a:rPr lang="th-TH" dirty="0">
                <a:cs typeface="Angsana New" pitchFamily="18" charset="-34"/>
              </a:rPr>
              <a:t>วางแผนจัดทำงานวิจัยเพื่อ</a:t>
            </a:r>
            <a:r>
              <a:rPr lang="th-TH" dirty="0" smtClean="0">
                <a:cs typeface="Angsana New" pitchFamily="18" charset="-34"/>
              </a:rPr>
              <a:t>ตีพิมพ์ </a:t>
            </a:r>
            <a:r>
              <a:rPr lang="th-TH" dirty="0">
                <a:cs typeface="Angsana New" pitchFamily="18" charset="-34"/>
              </a:rPr>
              <a:t>(ต่อ)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สิ่งสำคัญในการเตรียมเอกสารบทความวิจัยเพื่อเผยแพร่</a:t>
            </a:r>
            <a:endParaRPr lang="th-TH" dirty="0">
              <a:cs typeface="Cordia New" pitchFamily="34" charset="-34"/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/>
              <a:t>ดาว์นโหลด รูปแบบเอกสารตัวอย่าง สำหรับ</a:t>
            </a:r>
            <a:r>
              <a:rPr lang="th-TH" dirty="0" smtClean="0">
                <a:solidFill>
                  <a:srgbClr val="0070C0"/>
                </a:solidFill>
              </a:rPr>
              <a:t>ภาษาไทยมีเฉพาะไฟล์ </a:t>
            </a:r>
            <a:r>
              <a:rPr lang="en-US" dirty="0" smtClean="0">
                <a:solidFill>
                  <a:srgbClr val="0070C0"/>
                </a:solidFill>
              </a:rPr>
              <a:t>MS Word </a:t>
            </a:r>
            <a:r>
              <a:rPr lang="th-TH" dirty="0" smtClean="0">
                <a:solidFill>
                  <a:srgbClr val="0070C0"/>
                </a:solidFill>
              </a:rPr>
              <a:t>และ </a:t>
            </a:r>
            <a:r>
              <a:rPr lang="en-US" dirty="0" smtClean="0">
                <a:solidFill>
                  <a:srgbClr val="0070C0"/>
                </a:solidFill>
              </a:rPr>
              <a:t>PDF </a:t>
            </a:r>
            <a:r>
              <a:rPr lang="th-TH" dirty="0" smtClean="0"/>
              <a:t>ใน</a:t>
            </a:r>
            <a:r>
              <a:rPr lang="th-TH" dirty="0" smtClean="0">
                <a:solidFill>
                  <a:srgbClr val="0000FF"/>
                </a:solidFill>
              </a:rPr>
              <a:t>งานระดับนานาชาติ มีทั้ง </a:t>
            </a:r>
            <a:r>
              <a:rPr lang="en-US" dirty="0" smtClean="0">
                <a:solidFill>
                  <a:srgbClr val="0000FF"/>
                </a:solidFill>
              </a:rPr>
              <a:t>MS Word </a:t>
            </a:r>
            <a:r>
              <a:rPr lang="th-TH" dirty="0" smtClean="0">
                <a:solidFill>
                  <a:srgbClr val="0000FF"/>
                </a:solidFill>
              </a:rPr>
              <a:t>และ </a:t>
            </a:r>
            <a:r>
              <a:rPr lang="en-US" dirty="0" smtClean="0">
                <a:solidFill>
                  <a:srgbClr val="0000FF"/>
                </a:solidFill>
              </a:rPr>
              <a:t>Latex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/>
              <a:t>การส่งบทความส่วนใหญ่ใช้ </a:t>
            </a:r>
            <a:r>
              <a:rPr lang="en-US" dirty="0" smtClean="0"/>
              <a:t>PDF </a:t>
            </a:r>
            <a:r>
              <a:rPr lang="th-TH" dirty="0" smtClean="0"/>
              <a:t>โปรแกรมที่เหมาะสมสำหรับสร้างไฟล์ </a:t>
            </a:r>
            <a:r>
              <a:rPr lang="en-US" dirty="0" smtClean="0"/>
              <a:t>PDF </a:t>
            </a:r>
            <a:r>
              <a:rPr lang="th-TH" dirty="0" smtClean="0"/>
              <a:t>ได้แก่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th-TH" dirty="0" smtClean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15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" name="AutoShape 2" descr="ผลการค้นหารูปภาพสำหรับ Foxi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9700" name="Picture 4" descr="ผลการค้นหารูปภาพสำหรับ Fox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515" y="4869159"/>
            <a:ext cx="1409469" cy="140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2" name="Picture 6" descr="ผลการค้นหารูปภาพสำหรับ acrobat read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387" y="4965783"/>
            <a:ext cx="1239460" cy="1216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5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Angsana New" pitchFamily="18" charset="-34"/>
              </a:rPr>
              <a:t>4 </a:t>
            </a:r>
            <a:r>
              <a:rPr lang="th-TH" dirty="0" smtClean="0">
                <a:cs typeface="Angsana New" pitchFamily="18" charset="-34"/>
              </a:rPr>
              <a:t>การ</a:t>
            </a:r>
            <a:r>
              <a:rPr lang="th-TH" dirty="0">
                <a:cs typeface="Angsana New" pitchFamily="18" charset="-34"/>
              </a:rPr>
              <a:t>วางแผนจัดทำงานวิจัยเพื่อ</a:t>
            </a:r>
            <a:r>
              <a:rPr lang="th-TH" dirty="0" smtClean="0">
                <a:cs typeface="Angsana New" pitchFamily="18" charset="-34"/>
              </a:rPr>
              <a:t>ตีพิมพ์ </a:t>
            </a:r>
            <a:r>
              <a:rPr lang="th-TH" dirty="0">
                <a:cs typeface="Angsana New" pitchFamily="18" charset="-34"/>
              </a:rPr>
              <a:t>(ต่อ)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หัวข้อสำคัญในการเขียนงานวิจัย</a:t>
            </a:r>
            <a:endParaRPr lang="th-TH" dirty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/>
              <a:t>บทคัดย่อ </a:t>
            </a:r>
            <a:r>
              <a:rPr lang="th-TH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(เขียนหลังสุด)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/>
              <a:t>1. บทนำ </a:t>
            </a:r>
            <a:endParaRPr lang="th-TH" dirty="0" smtClean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/>
              <a:t>2. ทฤษฎีและงานวิจัยที่</a:t>
            </a:r>
            <a:r>
              <a:rPr lang="th-TH" dirty="0" smtClean="0"/>
              <a:t>เกี่ยวข้อง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/>
              <a:t>3. วิธีการดำเนินการ</a:t>
            </a:r>
            <a:r>
              <a:rPr lang="th-TH" dirty="0" smtClean="0"/>
              <a:t>วิจัย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/>
              <a:t>4. ผลการวิจัย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/>
              <a:t>5</a:t>
            </a:r>
            <a:r>
              <a:rPr lang="th-TH" dirty="0"/>
              <a:t>. สรุปผล</a:t>
            </a:r>
            <a:r>
              <a:rPr lang="th-TH" dirty="0" smtClean="0"/>
              <a:t>วิจัย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/>
              <a:t>เอกสารอ้างอิง</a:t>
            </a:r>
            <a:endParaRPr lang="th-TH" dirty="0" smtClean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16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" name="AutoShape 2" descr="ผลการค้นหารูปภาพสำหรับ Foxi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" name="ลูกศรเชื่อมต่อแบบตรง 8"/>
          <p:cNvCxnSpPr/>
          <p:nvPr/>
        </p:nvCxnSpPr>
        <p:spPr>
          <a:xfrm flipH="1">
            <a:off x="2771800" y="3212976"/>
            <a:ext cx="244827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206031" y="2920588"/>
            <a:ext cx="1582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วัตถุประสงค์</a:t>
            </a:r>
            <a:endParaRPr lang="en-US" sz="3200" b="1" dirty="0">
              <a:solidFill>
                <a:srgbClr val="0070C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478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Angsana New" pitchFamily="18" charset="-34"/>
              </a:rPr>
              <a:t>4 </a:t>
            </a:r>
            <a:r>
              <a:rPr lang="th-TH" dirty="0" smtClean="0">
                <a:cs typeface="Angsana New" pitchFamily="18" charset="-34"/>
              </a:rPr>
              <a:t>การ</a:t>
            </a:r>
            <a:r>
              <a:rPr lang="th-TH" dirty="0">
                <a:cs typeface="Angsana New" pitchFamily="18" charset="-34"/>
              </a:rPr>
              <a:t>วางแผนจัดทำงานวิจัยเพื่อ</a:t>
            </a:r>
            <a:r>
              <a:rPr lang="th-TH" dirty="0" smtClean="0">
                <a:cs typeface="Angsana New" pitchFamily="18" charset="-34"/>
              </a:rPr>
              <a:t>ตีพิมพ์ (ต่อ)</a:t>
            </a:r>
            <a:endParaRPr lang="th-TH" dirty="0">
              <a:cs typeface="Angsana New" pitchFamily="18" charset="-34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การทำเอกสารขอไปราชการได้ต่อเมื่อ</a:t>
            </a:r>
            <a:endParaRPr lang="th-TH" dirty="0">
              <a:cs typeface="Cordia New" pitchFamily="34" charset="-34"/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>
                <a:solidFill>
                  <a:srgbClr val="0070C0"/>
                </a:solidFill>
              </a:rPr>
              <a:t>แจ้ง</a:t>
            </a:r>
            <a:r>
              <a:rPr lang="th-TH" dirty="0">
                <a:solidFill>
                  <a:srgbClr val="0070C0"/>
                </a:solidFill>
              </a:rPr>
              <a:t>ผลการพิจารณา</a:t>
            </a:r>
            <a:r>
              <a:rPr lang="th-TH" dirty="0" smtClean="0">
                <a:solidFill>
                  <a:srgbClr val="0070C0"/>
                </a:solidFill>
              </a:rPr>
              <a:t>บทคัดย่อ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(Notification of </a:t>
            </a:r>
            <a:r>
              <a:rPr lang="en-US" dirty="0" smtClean="0"/>
              <a:t>Acceptance)</a:t>
            </a:r>
            <a:endParaRPr lang="th-TH" dirty="0" smtClean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th-TH" dirty="0" smtClean="0">
                <a:solidFill>
                  <a:srgbClr val="FF0000"/>
                </a:solidFill>
              </a:rPr>
              <a:t>ในงานวิชาการระดับนานาชาติ สามารถแนบจดหมายตอบรับเพื่อขอทำคำสั่ง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>
                <a:solidFill>
                  <a:srgbClr val="0070C0"/>
                </a:solidFill>
              </a:rPr>
              <a:t>ส่งบทความฉบับสมบูรณ์ </a:t>
            </a:r>
            <a:r>
              <a:rPr lang="th-TH" dirty="0" smtClean="0"/>
              <a:t>(</a:t>
            </a:r>
            <a:r>
              <a:rPr lang="en-US" dirty="0"/>
              <a:t>Submission of Camera-ready Manuscripts</a:t>
            </a:r>
            <a:r>
              <a:rPr lang="th-TH" dirty="0" smtClean="0"/>
              <a:t>) </a:t>
            </a:r>
            <a:r>
              <a:rPr lang="th-TH" dirty="0"/>
              <a:t>	 </a:t>
            </a:r>
            <a:r>
              <a:rPr lang="th-TH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>
                <a:solidFill>
                  <a:srgbClr val="0070C0"/>
                </a:solidFill>
              </a:rPr>
              <a:t>วัน</a:t>
            </a:r>
            <a:r>
              <a:rPr lang="th-TH" dirty="0">
                <a:solidFill>
                  <a:srgbClr val="0070C0"/>
                </a:solidFill>
              </a:rPr>
              <a:t>สุดท้ายของการลงทะเบียนอัตรา</a:t>
            </a:r>
            <a:r>
              <a:rPr lang="th-TH" dirty="0" smtClean="0">
                <a:solidFill>
                  <a:srgbClr val="0070C0"/>
                </a:solidFill>
              </a:rPr>
              <a:t>พิเศษ </a:t>
            </a:r>
            <a:r>
              <a:rPr lang="th-TH" dirty="0" smtClean="0"/>
              <a:t>(</a:t>
            </a:r>
            <a:r>
              <a:rPr lang="en-US" dirty="0" smtClean="0"/>
              <a:t>Early-Bird</a:t>
            </a:r>
            <a:r>
              <a:rPr lang="th-TH" dirty="0" smtClean="0"/>
              <a:t> </a:t>
            </a:r>
            <a:r>
              <a:rPr lang="en-US" dirty="0" smtClean="0"/>
              <a:t>Registration</a:t>
            </a:r>
            <a:r>
              <a:rPr lang="th-TH" dirty="0" smtClean="0"/>
              <a:t>)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th-TH" dirty="0" smtClean="0">
                <a:solidFill>
                  <a:srgbClr val="FF0000"/>
                </a:solidFill>
              </a:rPr>
              <a:t>ในงานวิชาการระดับชาติ สามารถขอหนังสือตอบรับบทความได้เมื่อส่งผลงานฉบับสมบูรณ์และชำระค่าลงทะเบียนเรียบร้อยแล้ว(ส่วนใหญ่)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17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6839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Angsana New" pitchFamily="18" charset="-34"/>
              </a:rPr>
              <a:t>Outline</a:t>
            </a:r>
            <a:endParaRPr lang="th-TH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1. </a:t>
            </a:r>
            <a:r>
              <a:rPr lang="th-TH" dirty="0" smtClean="0"/>
              <a:t>รูปแบบบทความของ </a:t>
            </a:r>
            <a:r>
              <a:rPr lang="en-US" dirty="0" smtClean="0"/>
              <a:t>Proceeding </a:t>
            </a:r>
            <a:r>
              <a:rPr lang="en-US" dirty="0" smtClean="0"/>
              <a:t> 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2. </a:t>
            </a:r>
            <a:r>
              <a:rPr lang="th-TH" dirty="0" smtClean="0"/>
              <a:t>สิ่งสำคัญในการทำต้นฉบับงานวิจัยเพื่อส่ง </a:t>
            </a:r>
            <a:r>
              <a:rPr lang="en-US" dirty="0" smtClean="0"/>
              <a:t>Proceeding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3. </a:t>
            </a:r>
            <a:r>
              <a:rPr lang="th-TH" dirty="0" smtClean="0"/>
              <a:t>วิธีการเลือก</a:t>
            </a:r>
            <a:r>
              <a:rPr lang="th-TH" dirty="0" smtClean="0"/>
              <a:t>การประชุม </a:t>
            </a:r>
            <a:r>
              <a:rPr lang="en-US" dirty="0" smtClean="0"/>
              <a:t>Proceeding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4. </a:t>
            </a:r>
            <a:r>
              <a:rPr lang="th-TH" dirty="0" smtClean="0"/>
              <a:t>การวางแผนจัดทำงานวิจัยเพื่อตีพิมพ์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th-TH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โอกาสสำหรับงานวิจัย 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Proceeding </a:t>
            </a:r>
            <a:r>
              <a:rPr lang="th-TH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ไปสู่ วารสาร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18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525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>
                <a:cs typeface="Angsana New" pitchFamily="18" charset="-34"/>
              </a:rPr>
              <a:t>5. โอกาสสำหรับงานวิจัย </a:t>
            </a:r>
            <a:r>
              <a:rPr lang="en-US" dirty="0">
                <a:cs typeface="Angsana New" pitchFamily="18" charset="-34"/>
              </a:rPr>
              <a:t>Proceeding </a:t>
            </a:r>
            <a:r>
              <a:rPr lang="th-TH" dirty="0">
                <a:cs typeface="Angsana New" pitchFamily="18" charset="-34"/>
              </a:rPr>
              <a:t>ไปสู่ วารสาร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งานประชุมวิชาการที่สามารถต่อไปสู่ วารสารได้ (ผู้เขียนร้องขอให้ส่งให้ วารสารพิจารณา)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การประชุมวลัยลักษณ์วิจัย (จัดขึ้นทุกปี วารสารกลุ่ม </a:t>
            </a:r>
            <a:r>
              <a:rPr lang="en-US" dirty="0" smtClean="0"/>
              <a:t>TCI 1</a:t>
            </a:r>
            <a:r>
              <a:rPr lang="th-TH" dirty="0" smtClean="0"/>
              <a:t>)</a:t>
            </a: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th-TH" dirty="0" smtClean="0">
                <a:solidFill>
                  <a:srgbClr val="0070C0"/>
                </a:solidFill>
              </a:rPr>
              <a:t>ทางเลือก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  <a:r>
              <a:rPr lang="en-US" dirty="0" smtClean="0"/>
              <a:t> </a:t>
            </a:r>
            <a:r>
              <a:rPr lang="th-TH" dirty="0" smtClean="0"/>
              <a:t>กรณีได้คำแนะนำจากผู้ทรงคุณวุฒิ สามารถส่งไปยังวารสารอื่นๆ ได้ โดยมีข้อกำหนดที่สำคัญคือ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การขยายเนื้องานและทดสอบเพิ่มไม่น้อยกว่า 30</a:t>
            </a:r>
            <a:r>
              <a:rPr lang="en-US" dirty="0" smtClean="0"/>
              <a:t>% </a:t>
            </a:r>
            <a:r>
              <a:rPr lang="th-TH" dirty="0" smtClean="0"/>
              <a:t>และปรับรูปภาพและผลใหม่ กรณีเคยตีพิมพ์ </a:t>
            </a:r>
            <a:r>
              <a:rPr lang="en-US" dirty="0" smtClean="0"/>
              <a:t>Full paper </a:t>
            </a:r>
            <a:endParaRPr lang="th-TH" dirty="0" smtClean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19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997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Angsana New" pitchFamily="18" charset="-34"/>
              </a:rPr>
              <a:t>Outline</a:t>
            </a:r>
            <a:endParaRPr lang="th-TH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1. </a:t>
            </a:r>
            <a:r>
              <a:rPr lang="th-TH" dirty="0" smtClean="0"/>
              <a:t>รูปแบบบทความของ </a:t>
            </a:r>
            <a:r>
              <a:rPr lang="en-US" dirty="0" smtClean="0"/>
              <a:t>Proceeding </a:t>
            </a:r>
            <a:r>
              <a:rPr lang="en-US" dirty="0" smtClean="0"/>
              <a:t> 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2. </a:t>
            </a:r>
            <a:r>
              <a:rPr lang="th-TH" dirty="0" smtClean="0"/>
              <a:t>สิ่งสำคัญในการทำต้นฉบับงานวิจัยเพื่อส่ง </a:t>
            </a:r>
            <a:r>
              <a:rPr lang="en-US" dirty="0" smtClean="0"/>
              <a:t>Proceeding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3. </a:t>
            </a:r>
            <a:r>
              <a:rPr lang="th-TH" dirty="0" smtClean="0"/>
              <a:t>วิธีการเลือก</a:t>
            </a:r>
            <a:r>
              <a:rPr lang="th-TH" dirty="0" smtClean="0"/>
              <a:t>การประชุม </a:t>
            </a:r>
            <a:r>
              <a:rPr lang="en-US" dirty="0" smtClean="0"/>
              <a:t>Proceeding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4. </a:t>
            </a:r>
            <a:r>
              <a:rPr lang="th-TH" dirty="0" smtClean="0"/>
              <a:t>การวางแผนจัดทำงานวิจัยเพื่อตีพิมพ์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5. </a:t>
            </a:r>
            <a:r>
              <a:rPr lang="th-TH" dirty="0" smtClean="0"/>
              <a:t>โอกาสสำหรับงานวิจัย </a:t>
            </a:r>
            <a:r>
              <a:rPr lang="en-US" dirty="0" smtClean="0"/>
              <a:t>Proceeding </a:t>
            </a:r>
            <a:r>
              <a:rPr lang="th-TH" dirty="0" smtClean="0"/>
              <a:t>ไปสู่ วารสาร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2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Any Questions 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B2A68-943E-4FEE-8F30-344A6B8B4A2E}" type="slidenum">
              <a:rPr lang="th-TH" smtClean="0"/>
              <a:pPr>
                <a:defRPr/>
              </a:pPr>
              <a:t>20</a:t>
            </a:fld>
            <a:endParaRPr lang="th-TH" dirty="0"/>
          </a:p>
        </p:txBody>
      </p:sp>
      <p:pic>
        <p:nvPicPr>
          <p:cNvPr id="24580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66875" y="1681163"/>
            <a:ext cx="5810250" cy="43624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Angsana New" pitchFamily="18" charset="-34"/>
              </a:rPr>
              <a:t>Outline</a:t>
            </a:r>
            <a:endParaRPr lang="th-TH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th-TH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รูปแบบบทความของ 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Proceeding 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2. </a:t>
            </a:r>
            <a:r>
              <a:rPr lang="th-TH" dirty="0" smtClean="0"/>
              <a:t>สิ่งสำคัญในการทำต้นฉบับงานวิจัยเพื่อส่ง </a:t>
            </a:r>
            <a:r>
              <a:rPr lang="en-US" dirty="0" smtClean="0"/>
              <a:t>Proceeding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3. </a:t>
            </a:r>
            <a:r>
              <a:rPr lang="th-TH" dirty="0" smtClean="0"/>
              <a:t>วิธีการเลือก</a:t>
            </a:r>
            <a:r>
              <a:rPr lang="th-TH" dirty="0" smtClean="0"/>
              <a:t>การประชุม </a:t>
            </a:r>
            <a:r>
              <a:rPr lang="en-US" dirty="0" smtClean="0"/>
              <a:t>Proceeding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4. </a:t>
            </a:r>
            <a:r>
              <a:rPr lang="th-TH" dirty="0" smtClean="0"/>
              <a:t>การวางแผนจัดทำงานวิจัยเพื่อตีพิมพ์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5. </a:t>
            </a:r>
            <a:r>
              <a:rPr lang="th-TH" dirty="0" smtClean="0"/>
              <a:t>โอกาสสำหรับงานวิจัย </a:t>
            </a:r>
            <a:r>
              <a:rPr lang="en-US" dirty="0" smtClean="0"/>
              <a:t>Proceeding </a:t>
            </a:r>
            <a:r>
              <a:rPr lang="th-TH" dirty="0" smtClean="0"/>
              <a:t>ไปสู่ วารสาร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3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525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>
                <a:cs typeface="Angsana New" pitchFamily="18" charset="-34"/>
              </a:rPr>
              <a:t>1. รูปแบบบทความของ </a:t>
            </a:r>
            <a:r>
              <a:rPr lang="en-US" dirty="0">
                <a:cs typeface="Angsana New" pitchFamily="18" charset="-34"/>
              </a:rPr>
              <a:t>Proceeding </a:t>
            </a:r>
            <a:endParaRPr lang="th-TH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1</a:t>
            </a:r>
            <a:r>
              <a:rPr lang="en-US" dirty="0" smtClean="0"/>
              <a:t>-Column Format</a:t>
            </a:r>
            <a:r>
              <a:rPr lang="th-TH" dirty="0" smtClean="0"/>
              <a:t> จำนวนหน้าอยู่ที่ 8-10 หน้า</a:t>
            </a:r>
            <a:endParaRPr lang="th-TH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2-Column Format</a:t>
            </a:r>
            <a:r>
              <a:rPr lang="th-TH" dirty="0" smtClean="0"/>
              <a:t> จำนวนหน้าอยู่ที่ 4-6 หน้า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th-TH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ทำบทความวิจัยกับไฟล์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 Word </a:t>
            </a:r>
            <a:r>
              <a:rPr lang="th-TH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ได้หรือไม่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r>
              <a:rPr lang="en-US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th-TH" dirty="0" smtClean="0">
                <a:solidFill>
                  <a:srgbClr val="0000FF"/>
                </a:solidFill>
              </a:rPr>
              <a:t>ตอบ.....</a:t>
            </a:r>
            <a:r>
              <a:rPr lang="th-TH" dirty="0" smtClean="0"/>
              <a:t> ได้ทุกสำนักพิมพ์และงานประชุม เพราะไฟล์ที่ส่งให้ผู้ทรงคุณวุฒิ คือไฟล์ </a:t>
            </a:r>
            <a:r>
              <a:rPr lang="en-US" dirty="0" smtClean="0"/>
              <a:t>PDF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4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121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Angsana New" pitchFamily="18" charset="-34"/>
              </a:rPr>
              <a:t>Outline</a:t>
            </a:r>
            <a:endParaRPr lang="th-TH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1. </a:t>
            </a:r>
            <a:r>
              <a:rPr lang="th-TH" dirty="0" smtClean="0"/>
              <a:t>รูปแบบบทความของ </a:t>
            </a:r>
            <a:r>
              <a:rPr lang="en-US" dirty="0" smtClean="0"/>
              <a:t>Proceeding </a:t>
            </a:r>
            <a:r>
              <a:rPr lang="en-US" dirty="0" smtClean="0"/>
              <a:t> 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th-TH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สิ่งสำคัญในการทำต้นฉบับงานวิจัยเพื่อส่ง 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Proceeding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3. </a:t>
            </a:r>
            <a:r>
              <a:rPr lang="th-TH" dirty="0" smtClean="0"/>
              <a:t>วิธีการเลือก</a:t>
            </a:r>
            <a:r>
              <a:rPr lang="th-TH" dirty="0" smtClean="0"/>
              <a:t>การประชุม </a:t>
            </a:r>
            <a:r>
              <a:rPr lang="en-US" dirty="0" smtClean="0"/>
              <a:t>Proceeding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4. </a:t>
            </a:r>
            <a:r>
              <a:rPr lang="th-TH" dirty="0" smtClean="0"/>
              <a:t>การวางแผนจัดทำงานวิจัยเพื่อตีพิมพ์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5. </a:t>
            </a:r>
            <a:r>
              <a:rPr lang="th-TH" dirty="0" smtClean="0"/>
              <a:t>โอกาสสำหรับงานวิจัย </a:t>
            </a:r>
            <a:r>
              <a:rPr lang="en-US" dirty="0" smtClean="0"/>
              <a:t>Proceeding </a:t>
            </a:r>
            <a:r>
              <a:rPr lang="th-TH" dirty="0" smtClean="0"/>
              <a:t>ไปสู่ วารสาร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5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525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th-TH" dirty="0">
                <a:cs typeface="Angsana New" pitchFamily="18" charset="-34"/>
              </a:rPr>
              <a:t>2. สิ่งสำคัญในการทำต้นฉบับงานวิจัยเพื่อส่ง </a:t>
            </a:r>
            <a:r>
              <a:rPr lang="en-US" dirty="0">
                <a:cs typeface="Angsana New" pitchFamily="18" charset="-34"/>
              </a:rPr>
              <a:t>Proceeding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หัวข้อหลัก หัวข้อย่อย ย่อหน้า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th-TH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ภาพ และตาราง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th-TH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อ้างอิง ในประเทศไทยมี 2 แบบคือ </a:t>
            </a:r>
            <a:r>
              <a:rPr lang="en-US" dirty="0" smtClean="0"/>
              <a:t>APA </a:t>
            </a:r>
            <a:r>
              <a:rPr lang="en-US" dirty="0" smtClean="0">
                <a:solidFill>
                  <a:srgbClr val="0000FF"/>
                </a:solidFill>
              </a:rPr>
              <a:t>(…)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IEEE </a:t>
            </a:r>
            <a:r>
              <a:rPr lang="en-US" dirty="0" smtClean="0">
                <a:solidFill>
                  <a:srgbClr val="0000FF"/>
                </a:solidFill>
              </a:rPr>
              <a:t>[?]</a:t>
            </a:r>
            <a:endParaRPr lang="th-TH" dirty="0" smtClean="0">
              <a:solidFill>
                <a:srgbClr val="0000FF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6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861048"/>
            <a:ext cx="15525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215" y="3902571"/>
            <a:ext cx="13430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72816"/>
            <a:ext cx="2329805" cy="127518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252182"/>
            <a:ext cx="2364482" cy="11768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685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Angsana New" pitchFamily="18" charset="-34"/>
              </a:rPr>
              <a:t>Outline</a:t>
            </a:r>
            <a:endParaRPr lang="th-TH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1. </a:t>
            </a:r>
            <a:r>
              <a:rPr lang="th-TH" dirty="0" smtClean="0"/>
              <a:t>รูปแบบบทความของ </a:t>
            </a:r>
            <a:r>
              <a:rPr lang="en-US" dirty="0" smtClean="0"/>
              <a:t>Proceeding </a:t>
            </a:r>
            <a:r>
              <a:rPr lang="en-US" dirty="0" smtClean="0"/>
              <a:t> 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2. </a:t>
            </a:r>
            <a:r>
              <a:rPr lang="th-TH" dirty="0" smtClean="0"/>
              <a:t>สิ่งสำคัญในการทำต้นฉบับงานวิจัยเพื่อส่ง </a:t>
            </a:r>
            <a:r>
              <a:rPr lang="en-US" dirty="0" smtClean="0"/>
              <a:t>Proceeding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th-TH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วิธีการเลือก</a:t>
            </a:r>
            <a:r>
              <a:rPr lang="th-TH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การประชุม 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Proceeding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4. </a:t>
            </a:r>
            <a:r>
              <a:rPr lang="th-TH" dirty="0" smtClean="0"/>
              <a:t>การวางแผนจัดทำงานวิจัยเพื่อตีพิมพ์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5. </a:t>
            </a:r>
            <a:r>
              <a:rPr lang="th-TH" dirty="0" smtClean="0"/>
              <a:t>โอกาสสำหรับงานวิจัย </a:t>
            </a:r>
            <a:r>
              <a:rPr lang="en-US" dirty="0" smtClean="0"/>
              <a:t>Proceeding </a:t>
            </a:r>
            <a:r>
              <a:rPr lang="th-TH" dirty="0" smtClean="0"/>
              <a:t>ไปสู่ วารสาร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7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525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>
                <a:cs typeface="Angsana New" pitchFamily="18" charset="-34"/>
              </a:rPr>
              <a:t>3 วิธีการ</a:t>
            </a:r>
            <a:r>
              <a:rPr lang="th-TH" dirty="0">
                <a:cs typeface="Angsana New" pitchFamily="18" charset="-34"/>
              </a:rPr>
              <a:t>เลือกการประชุม </a:t>
            </a:r>
            <a:r>
              <a:rPr lang="en-US" dirty="0">
                <a:cs typeface="Angsana New" pitchFamily="18" charset="-34"/>
              </a:rPr>
              <a:t>Proceeding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err="1" smtClean="0"/>
              <a:t>กลุ่มสห</a:t>
            </a:r>
            <a:r>
              <a:rPr lang="th-TH" dirty="0" smtClean="0"/>
              <a:t>สาขาวิชา ในระดับชาติของราช</a:t>
            </a:r>
            <a:r>
              <a:rPr lang="th-TH" dirty="0" err="1" smtClean="0"/>
              <a:t>ภัฏ</a:t>
            </a:r>
            <a:r>
              <a:rPr lang="th-TH" dirty="0" smtClean="0"/>
              <a:t> และ ราชมงคล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/>
              <a:t>มหาวิทยาลัยราช</a:t>
            </a:r>
            <a:r>
              <a:rPr lang="th-TH" dirty="0" err="1" smtClean="0"/>
              <a:t>ภัฏ</a:t>
            </a:r>
            <a:r>
              <a:rPr lang="th-TH" dirty="0" smtClean="0"/>
              <a:t>(สวนดุสิต สวน</a:t>
            </a:r>
            <a:r>
              <a:rPr lang="th-TH" dirty="0" err="1" smtClean="0"/>
              <a:t>สุนัน</a:t>
            </a:r>
            <a:r>
              <a:rPr lang="th-TH" dirty="0"/>
              <a:t>ทา พระ</a:t>
            </a:r>
            <a:r>
              <a:rPr lang="th-TH" dirty="0" smtClean="0"/>
              <a:t>นคร สุราษฎร์ธานี ภูเก็ต </a:t>
            </a:r>
            <a:r>
              <a:rPr lang="th-TH" dirty="0" err="1" smtClean="0"/>
              <a:t>วไล</a:t>
            </a:r>
            <a:r>
              <a:rPr lang="th-TH" dirty="0"/>
              <a:t>ยอลง</a:t>
            </a:r>
            <a:r>
              <a:rPr lang="th-TH" dirty="0" err="1" smtClean="0"/>
              <a:t>กรณ์</a:t>
            </a:r>
            <a:r>
              <a:rPr lang="th-TH" dirty="0" smtClean="0"/>
              <a:t>) </a:t>
            </a:r>
            <a:r>
              <a:rPr lang="th-TH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(ชำระค่าลงทะเบียนก่อน)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/>
              <a:t>มหาวิทยาลัยเทคโนโลยีราชมงคล (ราชมงคลสุวรรณภูมิ ราชมงคลล้านนา ราช</a:t>
            </a:r>
            <a:r>
              <a:rPr lang="th-TH" dirty="0" smtClean="0"/>
              <a:t>มงคลศรีวิชัย) 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th-TH" dirty="0" smtClean="0">
                <a:solidFill>
                  <a:srgbClr val="0000FF"/>
                </a:solidFill>
              </a:rPr>
              <a:t>ค่าลงทะเบียนอยู่ในช่วง 1,000 – 2,500 บาท (ประเภทผู้ลงทะเบียน นักศึกษา และ บุคคลทั่วไป) ทั้งแบบบรรยายและ โปสเตอร์</a:t>
            </a:r>
            <a:endParaRPr lang="en-US" dirty="0">
              <a:solidFill>
                <a:srgbClr val="0000FF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8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987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>
                <a:cs typeface="Angsana New" pitchFamily="18" charset="-34"/>
              </a:rPr>
              <a:t>3 วิธีการ</a:t>
            </a:r>
            <a:r>
              <a:rPr lang="th-TH" dirty="0">
                <a:cs typeface="Angsana New" pitchFamily="18" charset="-34"/>
              </a:rPr>
              <a:t>เลือกการประชุม </a:t>
            </a:r>
            <a:r>
              <a:rPr lang="en-US" dirty="0" smtClean="0">
                <a:cs typeface="Angsana New" pitchFamily="18" charset="-34"/>
              </a:rPr>
              <a:t>Proceeding</a:t>
            </a:r>
            <a:r>
              <a:rPr lang="th-TH" dirty="0" smtClean="0">
                <a:cs typeface="Angsana New" pitchFamily="18" charset="-34"/>
              </a:rPr>
              <a:t> (ต่อ)</a:t>
            </a:r>
            <a:endParaRPr lang="en-US" dirty="0">
              <a:cs typeface="Angsana New" pitchFamily="18" charset="-34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err="1" smtClean="0"/>
              <a:t>กลุ่มสห</a:t>
            </a:r>
            <a:r>
              <a:rPr lang="th-TH" dirty="0" smtClean="0"/>
              <a:t>สาขาวิชา ในระดับชาติของมหาวิทยาลัยวิจัย(ขนาดใหญ่)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h-TH" dirty="0" smtClean="0"/>
              <a:t>เกษตรศาสตร์ นเรศวร </a:t>
            </a:r>
            <a:r>
              <a:rPr lang="th-TH" dirty="0" err="1" smtClean="0"/>
              <a:t>สุร</a:t>
            </a:r>
            <a:r>
              <a:rPr lang="th-TH" dirty="0"/>
              <a:t>นารี เชียงใหม่ ขอนแก่น </a:t>
            </a:r>
            <a:r>
              <a:rPr lang="th-TH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ศรี</a:t>
            </a:r>
            <a:r>
              <a:rPr lang="th-TH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นครินทรวิ</a:t>
            </a:r>
            <a:r>
              <a:rPr lang="th-TH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โรฒ</a:t>
            </a:r>
            <a:r>
              <a:rPr lang="th-TH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(ฟรีค่าลงทะเบียน) 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th-TH" dirty="0" smtClean="0">
                <a:solidFill>
                  <a:srgbClr val="0070C0"/>
                </a:solidFill>
              </a:rPr>
              <a:t>ชำระค่าลงทะเบียนหลังประกาศผลและส่งบทความฉบับสมบูรณ์ </a:t>
            </a:r>
            <a:r>
              <a:rPr lang="th-TH" dirty="0" smtClean="0">
                <a:solidFill>
                  <a:srgbClr val="0000FF"/>
                </a:solidFill>
              </a:rPr>
              <a:t>อยู่ในช่วง 1,000 – 2,500 บาท (ประเภทผู้ลงทะเบียน นักศึกษา และ บุคคลทั่วไป) ทั้งแบบบรรยายและ โปสเตอร์ </a:t>
            </a:r>
            <a:endParaRPr lang="en-US" dirty="0">
              <a:solidFill>
                <a:srgbClr val="0000FF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A7121-1931-46B1-A017-69DCC64ABCD0}" type="slidenum">
              <a:rPr lang="th-TH"/>
              <a:pPr>
                <a:defRPr/>
              </a:pPr>
              <a:t>9</a:t>
            </a:fld>
            <a:endParaRPr lang="th-TH" dirty="0"/>
          </a:p>
        </p:txBody>
      </p:sp>
      <p:sp>
        <p:nvSpPr>
          <p:cNvPr id="2" name="AutoShape 2" descr="ผลการค้นหารูปภาพสำหรับ network icon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" name="AutoShape 5" descr="ผลการค้นหารูปภาพสำหรับ virtualization network icon"/>
          <p:cNvSpPr>
            <a:spLocks noChangeAspect="1" noChangeArrowheads="1"/>
          </p:cNvSpPr>
          <p:nvPr/>
        </p:nvSpPr>
        <p:spPr bwMode="auto">
          <a:xfrm>
            <a:off x="342900" y="-6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011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13347</TotalTime>
  <Words>913</Words>
  <Application>Microsoft Office PowerPoint</Application>
  <PresentationFormat>นำเสนอทางหน้าจอ (4:3)</PresentationFormat>
  <Paragraphs>173</Paragraphs>
  <Slides>20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20</vt:i4>
      </vt:variant>
    </vt:vector>
  </HeadingPairs>
  <TitlesOfParts>
    <vt:vector size="21" baseType="lpstr">
      <vt:lpstr>Office Theme</vt:lpstr>
      <vt:lpstr>การตีพิมพ์งานวิจัยในประเทศไทย (ระดับชาติ และนานาชาติ)</vt:lpstr>
      <vt:lpstr>Outline</vt:lpstr>
      <vt:lpstr>Outline</vt:lpstr>
      <vt:lpstr>1. รูปแบบบทความของ Proceeding </vt:lpstr>
      <vt:lpstr>Outline</vt:lpstr>
      <vt:lpstr>2. สิ่งสำคัญในการทำต้นฉบับงานวิจัยเพื่อส่ง Proceeding</vt:lpstr>
      <vt:lpstr>Outline</vt:lpstr>
      <vt:lpstr>3 วิธีการเลือกการประชุม Proceeding</vt:lpstr>
      <vt:lpstr>3 วิธีการเลือกการประชุม Proceeding (ต่อ)</vt:lpstr>
      <vt:lpstr>3 วิธีการเลือกการประชุม Proceeding (ต่อ)</vt:lpstr>
      <vt:lpstr>3 วิธีการเลือกการประชุม Proceeding (ต่อ)</vt:lpstr>
      <vt:lpstr>3 วิธีการเลือกการประชุม Proceeding (ต่อ)</vt:lpstr>
      <vt:lpstr>Outline</vt:lpstr>
      <vt:lpstr>4 การวางแผนจัดทำงานวิจัยเพื่อตีพิมพ์</vt:lpstr>
      <vt:lpstr>4 การวางแผนจัดทำงานวิจัยเพื่อตีพิมพ์ (ต่อ)</vt:lpstr>
      <vt:lpstr>4 การวางแผนจัดทำงานวิจัยเพื่อตีพิมพ์ (ต่อ)</vt:lpstr>
      <vt:lpstr>4 การวางแผนจัดทำงานวิจัยเพื่อตีพิมพ์ (ต่อ)</vt:lpstr>
      <vt:lpstr>Outline</vt:lpstr>
      <vt:lpstr>5. โอกาสสำหรับงานวิจัย Proceeding ไปสู่ วารสาร</vt:lpstr>
      <vt:lpstr>Any Questions </vt:lpstr>
    </vt:vector>
  </TitlesOfParts>
  <Company>DarkOS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DarkUser</dc:creator>
  <cp:lastModifiedBy>kritwara</cp:lastModifiedBy>
  <cp:revision>449</cp:revision>
  <cp:lastPrinted>2017-07-31T05:16:33Z</cp:lastPrinted>
  <dcterms:created xsi:type="dcterms:W3CDTF">2010-08-02T05:47:44Z</dcterms:created>
  <dcterms:modified xsi:type="dcterms:W3CDTF">2017-07-31T06:15:34Z</dcterms:modified>
</cp:coreProperties>
</file>