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1" r:id="rId1"/>
  </p:sldMasterIdLst>
  <p:notesMasterIdLst>
    <p:notesMasterId r:id="rId48"/>
  </p:notesMasterIdLst>
  <p:handoutMasterIdLst>
    <p:handoutMasterId r:id="rId49"/>
  </p:handoutMasterIdLst>
  <p:sldIdLst>
    <p:sldId id="256" r:id="rId2"/>
    <p:sldId id="488" r:id="rId3"/>
    <p:sldId id="509" r:id="rId4"/>
    <p:sldId id="495" r:id="rId5"/>
    <p:sldId id="493" r:id="rId6"/>
    <p:sldId id="471" r:id="rId7"/>
    <p:sldId id="499" r:id="rId8"/>
    <p:sldId id="520" r:id="rId9"/>
    <p:sldId id="498" r:id="rId10"/>
    <p:sldId id="502" r:id="rId11"/>
    <p:sldId id="517" r:id="rId12"/>
    <p:sldId id="503" r:id="rId13"/>
    <p:sldId id="504" r:id="rId14"/>
    <p:sldId id="473" r:id="rId15"/>
    <p:sldId id="521" r:id="rId16"/>
    <p:sldId id="506" r:id="rId17"/>
    <p:sldId id="432" r:id="rId18"/>
    <p:sldId id="480" r:id="rId19"/>
    <p:sldId id="474" r:id="rId20"/>
    <p:sldId id="485" r:id="rId21"/>
    <p:sldId id="486" r:id="rId22"/>
    <p:sldId id="443" r:id="rId23"/>
    <p:sldId id="444" r:id="rId24"/>
    <p:sldId id="465" r:id="rId25"/>
    <p:sldId id="484" r:id="rId26"/>
    <p:sldId id="481" r:id="rId27"/>
    <p:sldId id="449" r:id="rId28"/>
    <p:sldId id="450" r:id="rId29"/>
    <p:sldId id="455" r:id="rId30"/>
    <p:sldId id="451" r:id="rId31"/>
    <p:sldId id="452" r:id="rId32"/>
    <p:sldId id="454" r:id="rId33"/>
    <p:sldId id="508" r:id="rId34"/>
    <p:sldId id="478" r:id="rId35"/>
    <p:sldId id="437" r:id="rId36"/>
    <p:sldId id="510" r:id="rId37"/>
    <p:sldId id="522" r:id="rId38"/>
    <p:sldId id="523" r:id="rId39"/>
    <p:sldId id="438" r:id="rId40"/>
    <p:sldId id="460" r:id="rId41"/>
    <p:sldId id="512" r:id="rId42"/>
    <p:sldId id="515" r:id="rId43"/>
    <p:sldId id="516" r:id="rId44"/>
    <p:sldId id="513" r:id="rId45"/>
    <p:sldId id="518" r:id="rId46"/>
    <p:sldId id="399" r:id="rId47"/>
  </p:sldIdLst>
  <p:sldSz cx="9145588" cy="7021513"/>
  <p:notesSz cx="6662738" cy="9926638"/>
  <p:embeddedFontLst>
    <p:embeddedFont>
      <p:font typeface="Angsana New" panose="02020603050405020304" pitchFamily="18" charset="-34"/>
      <p:regular r:id="rId50"/>
      <p:bold r:id="rId51"/>
      <p:italic r:id="rId52"/>
      <p:boldItalic r:id="rId53"/>
    </p:embeddedFont>
    <p:embeddedFont>
      <p:font typeface="Bradley Hand ITC" panose="03070402050302030203" pitchFamily="66" charset="0"/>
      <p:regular r:id="rId54"/>
    </p:embeddedFont>
    <p:embeddedFont>
      <p:font typeface="LilyUPC" panose="020B0604020202020204" pitchFamily="34" charset="-34"/>
      <p:regular r:id="rId55"/>
      <p:bold r:id="rId56"/>
      <p:italic r:id="rId57"/>
      <p:boldItalic r:id="rId58"/>
    </p:embeddedFont>
    <p:embeddedFont>
      <p:font typeface="CordiaUPC" panose="020B0304020202020204" pitchFamily="34" charset="-34"/>
      <p:regular r:id="rId59"/>
      <p:bold r:id="rId60"/>
      <p:italic r:id="rId61"/>
      <p:boldItalic r:id="rId62"/>
    </p:embeddedFont>
    <p:embeddedFont>
      <p:font typeface="Cordia New" panose="020B0304020202020204" pitchFamily="34" charset="-34"/>
      <p:regular r:id="rId63"/>
      <p:bold r:id="rId64"/>
      <p:italic r:id="rId65"/>
      <p:boldItalic r:id="rId66"/>
    </p:embeddedFont>
    <p:embeddedFont>
      <p:font typeface="Browallia New" panose="020B0604020202020204" pitchFamily="34" charset="-34"/>
      <p:regular r:id="rId67"/>
      <p:bold r:id="rId68"/>
      <p:italic r:id="rId69"/>
      <p:boldItalic r:id="rId70"/>
    </p:embeddedFont>
    <p:embeddedFont>
      <p:font typeface="Bodoni MT Poster Compressed" panose="02070706080601050204" pitchFamily="18" charset="0"/>
      <p:regular r:id="rId71"/>
    </p:embeddedFont>
    <p:embeddedFont>
      <p:font typeface="Verdana" panose="020B0604030504040204" pitchFamily="34" charset="0"/>
      <p:regular r:id="rId72"/>
      <p:bold r:id="rId73"/>
      <p:italic r:id="rId74"/>
      <p:boldItalic r:id="rId75"/>
    </p:embeddedFont>
    <p:embeddedFont>
      <p:font typeface="Gill Sans MT" panose="020B0502020104020203" pitchFamily="34" charset="0"/>
      <p:regular r:id="rId76"/>
      <p:bold r:id="rId77"/>
      <p:italic r:id="rId78"/>
      <p:boldItalic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Levenim MT" panose="020B0604020202020204" charset="-79"/>
      <p:regular r:id="rId84"/>
      <p:bold r:id="rId85"/>
    </p:embeddedFont>
    <p:embeddedFont>
      <p:font typeface="Wingdings 2" panose="05020102010507070707" pitchFamily="18" charset="2"/>
      <p:regular r:id="rId86"/>
    </p:embeddedFont>
  </p:embeddedFontLst>
  <p:defaultTextStyle>
    <a:defPPr>
      <a:defRPr lang="th-TH"/>
    </a:defPPr>
    <a:lvl1pPr algn="l" defTabSz="92224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60326" indent="-3174" algn="l" defTabSz="92224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22240" indent="-7937" algn="l" defTabSz="92224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84153" indent="-12698" algn="l" defTabSz="92224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46067" indent="-17461" algn="l" defTabSz="92224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5757" algn="l" defTabSz="914303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2909" algn="l" defTabSz="914303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061" algn="l" defTabSz="914303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212" algn="l" defTabSz="914303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321D8B"/>
    <a:srgbClr val="D21CBC"/>
    <a:srgbClr val="DA0000"/>
    <a:srgbClr val="03C515"/>
    <a:srgbClr val="115B1A"/>
    <a:srgbClr val="003E6C"/>
    <a:srgbClr val="DDEFF3"/>
    <a:srgbClr val="0065B0"/>
    <a:srgbClr val="FFE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80" d="100"/>
          <a:sy n="80" d="100"/>
        </p:scale>
        <p:origin x="1098" y="30"/>
      </p:cViewPr>
      <p:guideLst>
        <p:guide orient="horz" pos="221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84" Type="http://schemas.openxmlformats.org/officeDocument/2006/relationships/font" Target="fonts/font35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font" Target="fonts/font30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font" Target="fonts/font31.fntdata"/><Relationship Id="rId85" Type="http://schemas.openxmlformats.org/officeDocument/2006/relationships/font" Target="fonts/font3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openxmlformats.org/officeDocument/2006/relationships/font" Target="fonts/font34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font" Target="fonts/font29.fntdata"/><Relationship Id="rId81" Type="http://schemas.openxmlformats.org/officeDocument/2006/relationships/font" Target="fonts/font32.fntdata"/><Relationship Id="rId86" Type="http://schemas.openxmlformats.org/officeDocument/2006/relationships/font" Target="fonts/font3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7.fntdata"/><Relationship Id="rId87" Type="http://schemas.openxmlformats.org/officeDocument/2006/relationships/presProps" Target="presProps.xml"/><Relationship Id="rId61" Type="http://schemas.openxmlformats.org/officeDocument/2006/relationships/font" Target="fonts/font12.fntdata"/><Relationship Id="rId82" Type="http://schemas.openxmlformats.org/officeDocument/2006/relationships/font" Target="fonts/font33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23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236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8ED45B-D263-4B89-BAC8-3CFFAAFED2DA}" type="datetimeFigureOut">
              <a:rPr lang="th-TH"/>
              <a:pPr>
                <a:defRPr/>
              </a:pPr>
              <a:t>12/06/60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23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236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ACFEBA-FCE5-435A-A9AE-DE800B4108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04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23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236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26E4F2-75D5-49A8-91DD-7035916F6B78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8466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236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236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5A42ED-698D-4AF3-9DE5-150BC9174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224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0326" algn="l" defTabSz="92224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2240" algn="l" defTabSz="92224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4153" algn="l" defTabSz="92224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6067" algn="l" defTabSz="92224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08981" algn="l" defTabSz="9235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0777" algn="l" defTabSz="9235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2573" algn="l" defTabSz="9235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4369" algn="l" defTabSz="9235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A42ED-698D-4AF3-9DE5-150BC91745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7"/>
          <p:cNvSpPr/>
          <p:nvPr/>
        </p:nvSpPr>
        <p:spPr>
          <a:xfrm>
            <a:off x="921594" y="1447511"/>
            <a:ext cx="210349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วงรี 8"/>
          <p:cNvSpPr/>
          <p:nvPr/>
        </p:nvSpPr>
        <p:spPr>
          <a:xfrm>
            <a:off x="1157288" y="1376364"/>
            <a:ext cx="63500" cy="6667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810" y="368480"/>
            <a:ext cx="7407927" cy="150728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810" y="1894175"/>
            <a:ext cx="7407927" cy="1794387"/>
          </a:xfrm>
        </p:spPr>
        <p:txBody>
          <a:bodyPr tIns="0"/>
          <a:lstStyle>
            <a:lvl1pPr marL="27708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61796" indent="0" algn="ctr">
              <a:buNone/>
            </a:lvl2pPr>
            <a:lvl3pPr marL="923592" indent="0" algn="ctr">
              <a:buNone/>
            </a:lvl3pPr>
            <a:lvl4pPr marL="1385388" indent="0" algn="ctr">
              <a:buNone/>
            </a:lvl4pPr>
            <a:lvl5pPr marL="1847185" indent="0" algn="ctr">
              <a:buNone/>
            </a:lvl5pPr>
            <a:lvl6pPr marL="2308981" indent="0" algn="ctr">
              <a:buNone/>
            </a:lvl6pPr>
            <a:lvl7pPr marL="2770777" indent="0" algn="ctr">
              <a:buNone/>
            </a:lvl7pPr>
            <a:lvl8pPr marL="3232573" indent="0" algn="ctr">
              <a:buNone/>
            </a:lvl8pPr>
            <a:lvl9pPr marL="3694369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F974C-B0B3-410E-B242-475FE6E795FB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7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8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38202-DFF9-4C31-882D-F67B3203D5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9ED6-B9E4-4B0D-AD86-D1949E461D5C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62D9-8738-422F-AF40-0FBBA8049F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9191" y="281189"/>
            <a:ext cx="1829118" cy="5991041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199" y="281190"/>
            <a:ext cx="5563566" cy="5991041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CC92-48CC-4581-A9A6-5AF7B3946F98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B809-2A70-48B2-B884-451D77027A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390084"/>
            <a:ext cx="8231029" cy="7639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80" y="1570089"/>
            <a:ext cx="4039301" cy="5139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570089"/>
            <a:ext cx="4039301" cy="5139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AB61-012A-4372-87C9-CC04B6848DCC}" type="datetime1">
              <a:rPr lang="th-TH"/>
              <a:pPr>
                <a:defRPr/>
              </a:pPr>
              <a:t>12/06/60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D83D-1A9B-43C0-BBBD-BDDADCF1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4459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>
          <a:xfrm>
            <a:off x="4358480" y="6452419"/>
            <a:ext cx="4110832" cy="487362"/>
          </a:xfrm>
        </p:spPr>
        <p:txBody>
          <a:bodyPr/>
          <a:lstStyle>
            <a:lvl1pPr algn="r"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 dirty="0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>
          <a:xfrm>
            <a:off x="8280609" y="6452419"/>
            <a:ext cx="649079" cy="487362"/>
          </a:xfrm>
        </p:spPr>
        <p:txBody>
          <a:bodyPr/>
          <a:lstStyle>
            <a:lvl1pPr algn="r"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7C3C509A-4B06-4CA6-9A2F-4DBB2EB4515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6"/>
          <p:cNvSpPr/>
          <p:nvPr/>
        </p:nvSpPr>
        <p:spPr>
          <a:xfrm>
            <a:off x="2282826" y="0"/>
            <a:ext cx="6859588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สี่เหลี่ยมผืนผ้า 9"/>
          <p:cNvSpPr/>
          <p:nvPr/>
        </p:nvSpPr>
        <p:spPr bwMode="invGray">
          <a:xfrm>
            <a:off x="2286001" y="0"/>
            <a:ext cx="76200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วงรี 7"/>
          <p:cNvSpPr/>
          <p:nvPr/>
        </p:nvSpPr>
        <p:spPr>
          <a:xfrm>
            <a:off x="2172698" y="2881765"/>
            <a:ext cx="210349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วงรี 8"/>
          <p:cNvSpPr/>
          <p:nvPr/>
        </p:nvSpPr>
        <p:spPr>
          <a:xfrm>
            <a:off x="2408239" y="2811464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840" y="2662324"/>
            <a:ext cx="6401912" cy="2340504"/>
          </a:xfrm>
        </p:spPr>
        <p:txBody>
          <a:bodyPr anchor="t"/>
          <a:lstStyle>
            <a:lvl1pPr algn="l">
              <a:lnSpc>
                <a:spcPts val="4545"/>
              </a:lnSpc>
              <a:buNone/>
              <a:defRPr sz="4000" b="1" cap="all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840" y="1092237"/>
            <a:ext cx="6401912" cy="1545707"/>
          </a:xfrm>
        </p:spPr>
        <p:txBody>
          <a:bodyPr anchor="b"/>
          <a:lstStyle>
            <a:lvl1pPr marL="18472" indent="0">
              <a:lnSpc>
                <a:spcPts val="2323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4C998-297A-488F-8E6C-35FF6DEDFF6A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EFC4A-6582-4AF8-A7A7-734A274200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858" y="280861"/>
            <a:ext cx="7499382" cy="1170252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857" y="1560336"/>
            <a:ext cx="3658235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7004" y="1560336"/>
            <a:ext cx="3658235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9010-E293-4B93-91AE-251E7FB29754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6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7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71D5-CFCD-4625-83D8-C270674F8E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81" y="5283372"/>
            <a:ext cx="8231029" cy="1170252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80" y="336105"/>
            <a:ext cx="4024059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651" indent="0" algn="l">
              <a:lnSpc>
                <a:spcPct val="100000"/>
              </a:lnSpc>
              <a:spcBef>
                <a:spcPts val="101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4251" y="336105"/>
            <a:ext cx="4024059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651" indent="0" algn="l">
              <a:lnSpc>
                <a:spcPct val="100000"/>
              </a:lnSpc>
              <a:spcBef>
                <a:spcPts val="101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80" y="992447"/>
            <a:ext cx="4024059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7145" indent="-277078">
              <a:lnSpc>
                <a:spcPct val="100000"/>
              </a:lnSpc>
              <a:spcBef>
                <a:spcPts val="707"/>
              </a:spcBef>
              <a:defRPr sz="2400"/>
            </a:lvl1pPr>
            <a:lvl2pPr>
              <a:lnSpc>
                <a:spcPct val="100000"/>
              </a:lnSpc>
              <a:spcBef>
                <a:spcPts val="707"/>
              </a:spcBef>
              <a:defRPr sz="2000"/>
            </a:lvl2pPr>
            <a:lvl3pPr>
              <a:lnSpc>
                <a:spcPct val="100000"/>
              </a:lnSpc>
              <a:spcBef>
                <a:spcPts val="707"/>
              </a:spcBef>
              <a:defRPr sz="1800"/>
            </a:lvl3pPr>
            <a:lvl4pPr>
              <a:lnSpc>
                <a:spcPct val="100000"/>
              </a:lnSpc>
              <a:spcBef>
                <a:spcPts val="707"/>
              </a:spcBef>
              <a:defRPr sz="1600"/>
            </a:lvl4pPr>
            <a:lvl5pPr>
              <a:lnSpc>
                <a:spcPct val="100000"/>
              </a:lnSpc>
              <a:spcBef>
                <a:spcPts val="707"/>
              </a:spcBef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4251" y="992447"/>
            <a:ext cx="4024059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7145" indent="-277078">
              <a:lnSpc>
                <a:spcPct val="100000"/>
              </a:lnSpc>
              <a:spcBef>
                <a:spcPts val="707"/>
              </a:spcBef>
              <a:defRPr sz="2400"/>
            </a:lvl1pPr>
            <a:lvl2pPr>
              <a:lnSpc>
                <a:spcPct val="100000"/>
              </a:lnSpc>
              <a:spcBef>
                <a:spcPts val="707"/>
              </a:spcBef>
              <a:defRPr sz="2000"/>
            </a:lvl2pPr>
            <a:lvl3pPr>
              <a:lnSpc>
                <a:spcPct val="100000"/>
              </a:lnSpc>
              <a:spcBef>
                <a:spcPts val="707"/>
              </a:spcBef>
              <a:defRPr sz="1800"/>
            </a:lvl3pPr>
            <a:lvl4pPr>
              <a:lnSpc>
                <a:spcPct val="100000"/>
              </a:lnSpc>
              <a:spcBef>
                <a:spcPts val="707"/>
              </a:spcBef>
              <a:defRPr sz="1600"/>
            </a:lvl4pPr>
            <a:lvl5pPr>
              <a:lnSpc>
                <a:spcPct val="100000"/>
              </a:lnSpc>
              <a:spcBef>
                <a:spcPts val="707"/>
              </a:spcBef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7F062-2A07-4F91-A3EA-AD624BBA3A76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837E-68AD-450F-8065-7E509DDE81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858" y="280861"/>
            <a:ext cx="7499382" cy="1170252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EE48-FBFE-404C-8E59-F006A851112C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4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5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3C2E-E817-458C-B0FC-958749C1DB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/>
          <p:cNvSpPr/>
          <p:nvPr/>
        </p:nvSpPr>
        <p:spPr>
          <a:xfrm>
            <a:off x="1014414" y="0"/>
            <a:ext cx="8131175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สี่เหลี่ยมผืนผ้า 5"/>
          <p:cNvSpPr/>
          <p:nvPr/>
        </p:nvSpPr>
        <p:spPr bwMode="invGray">
          <a:xfrm>
            <a:off x="1014414" y="0"/>
            <a:ext cx="74612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683C0-F0B3-489A-935D-930A58E37B40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0551C-91B5-4396-BF48-EA4DC52843C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79" y="221947"/>
            <a:ext cx="3810662" cy="1189757"/>
          </a:xfrm>
          <a:ln>
            <a:noFill/>
          </a:ln>
        </p:spPr>
        <p:txBody>
          <a:bodyPr anchor="b"/>
          <a:lstStyle>
            <a:lvl1pPr algn="l">
              <a:lnSpc>
                <a:spcPts val="2020"/>
              </a:lnSpc>
              <a:buNone/>
              <a:defRPr sz="2200" b="1" cap="all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79" y="1440510"/>
            <a:ext cx="3810662" cy="715154"/>
          </a:xfrm>
        </p:spPr>
        <p:txBody>
          <a:bodyPr/>
          <a:lstStyle>
            <a:lvl1pPr marL="4618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80" y="2184472"/>
            <a:ext cx="8154816" cy="408775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56B44-DEC3-490C-98B6-7E5F434C43FB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7372F-BCD9-4BE5-BE9E-381EBE2CF4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7"/>
          <p:cNvSpPr/>
          <p:nvPr/>
        </p:nvSpPr>
        <p:spPr>
          <a:xfrm>
            <a:off x="762133" y="1092235"/>
            <a:ext cx="4572794" cy="468100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2360" tIns="277078" rIns="92360" bIns="46180">
            <a:normAutofit/>
          </a:bodyPr>
          <a:lstStyle>
            <a:extLst/>
          </a:lstStyle>
          <a:p>
            <a:pPr indent="-286314" defTabSz="923592" fontAlgn="auto">
              <a:lnSpc>
                <a:spcPts val="3030"/>
              </a:lnSpc>
              <a:spcBef>
                <a:spcPts val="606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300" dirty="0">
              <a:latin typeface="+mn-lt"/>
              <a:cs typeface="+mn-cs"/>
            </a:endParaRPr>
          </a:p>
        </p:txBody>
      </p:sp>
      <p:sp>
        <p:nvSpPr>
          <p:cNvPr id="6" name="แผนผังลำดับงาน: กระบวนการ 8"/>
          <p:cNvSpPr/>
          <p:nvPr/>
        </p:nvSpPr>
        <p:spPr>
          <a:xfrm rot="19468671">
            <a:off x="396875" y="976313"/>
            <a:ext cx="685800" cy="20955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แผนผังลำดับงาน: กระบวนการ 9"/>
          <p:cNvSpPr/>
          <p:nvPr/>
        </p:nvSpPr>
        <p:spPr>
          <a:xfrm rot="2103354" flipH="1">
            <a:off x="5003800" y="958850"/>
            <a:ext cx="649288" cy="20955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7919" y="1092235"/>
            <a:ext cx="2743676" cy="2028437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345" y="1170257"/>
            <a:ext cx="4420368" cy="359832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7078">
            <a:normAutofit/>
          </a:bodyPr>
          <a:lstStyle>
            <a:lvl1pPr marL="0" indent="0" algn="l" eaLnBrk="1" latinLnBrk="0" hangingPunct="1">
              <a:buNone/>
              <a:defRPr sz="33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345" y="4915059"/>
            <a:ext cx="4420368" cy="780168"/>
          </a:xfrm>
        </p:spPr>
        <p:txBody>
          <a:bodyPr anchor="ctr"/>
          <a:lstStyle>
            <a:lvl1pPr marL="0" indent="0" algn="l">
              <a:lnSpc>
                <a:spcPts val="161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4DBF9-BAA3-4F30-B623-8F805F76397A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9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1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22B3A-4551-4E02-B684-B223ED6836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75" y="-835025"/>
            <a:ext cx="1638300" cy="167798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วงรี 7"/>
          <p:cNvSpPr/>
          <p:nvPr/>
        </p:nvSpPr>
        <p:spPr>
          <a:xfrm>
            <a:off x="168275" y="22226"/>
            <a:ext cx="1703388" cy="17414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915" y="1080233"/>
            <a:ext cx="1125912" cy="112891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26" y="0"/>
            <a:ext cx="8132763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100" y="280989"/>
            <a:ext cx="7499350" cy="1169987"/>
          </a:xfrm>
          <a:prstGeom prst="rect">
            <a:avLst/>
          </a:prstGeom>
        </p:spPr>
        <p:txBody>
          <a:bodyPr lIns="92360" tIns="46180" rIns="92360" bIns="46180" anchor="ctr">
            <a:normAutofit/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3" name="ตัวยึดข้อความ 8"/>
          <p:cNvSpPr>
            <a:spLocks noGrp="1"/>
          </p:cNvSpPr>
          <p:nvPr>
            <p:ph type="body" idx="1"/>
          </p:nvPr>
        </p:nvSpPr>
        <p:spPr bwMode="auto">
          <a:xfrm>
            <a:off x="1435100" y="1482726"/>
            <a:ext cx="74993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456364"/>
            <a:ext cx="2135188" cy="487362"/>
          </a:xfrm>
          <a:prstGeom prst="rect">
            <a:avLst/>
          </a:prstGeom>
        </p:spPr>
        <p:txBody>
          <a:bodyPr lIns="92360" tIns="46180" rIns="92360" bIns="46180" anchor="b"/>
          <a:lstStyle>
            <a:lvl1pPr algn="r" defTabSz="92359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96F9036-AA7F-45C7-AEBB-5C1A54EAFE48}" type="datetime1">
              <a:rPr lang="th-TH" smtClean="0"/>
              <a:pPr>
                <a:defRPr/>
              </a:pPr>
              <a:t>12/06/60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6589" y="6456364"/>
            <a:ext cx="2895600" cy="487362"/>
          </a:xfrm>
          <a:prstGeom prst="rect">
            <a:avLst/>
          </a:prstGeom>
        </p:spPr>
        <p:txBody>
          <a:bodyPr lIns="92360" tIns="46180" rIns="92360" bIns="46180" anchor="b"/>
          <a:lstStyle>
            <a:lvl1pPr defTabSz="92359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th-TH" smtClean="0"/>
              <a:t>การนิเทศงานและการสอนงาน </a:t>
            </a:r>
            <a:r>
              <a:rPr lang="en-US" smtClean="0"/>
              <a:t>By A. Atcharaporn@2011</a:t>
            </a: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5364" y="6456364"/>
            <a:ext cx="457200" cy="487362"/>
          </a:xfrm>
          <a:prstGeom prst="rect">
            <a:avLst/>
          </a:prstGeom>
        </p:spPr>
        <p:txBody>
          <a:bodyPr lIns="92360" tIns="46180" rIns="92360" bIns="46180" anchor="b"/>
          <a:lstStyle>
            <a:lvl1pPr algn="ctr" defTabSz="92359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56F97D-D1F1-4D0F-A1AF-443B4ED2C4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414" y="0"/>
            <a:ext cx="74612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360" tIns="46180" rIns="92360" bIns="46180" anchor="ctr"/>
          <a:lstStyle>
            <a:extLst/>
          </a:lstStyle>
          <a:p>
            <a:pPr algn="ctr" defTabSz="9235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4" r:id="rId3"/>
    <p:sldLayoutId id="2147483791" r:id="rId4"/>
    <p:sldLayoutId id="2147483795" r:id="rId5"/>
    <p:sldLayoutId id="2147483790" r:id="rId6"/>
    <p:sldLayoutId id="2147483796" r:id="rId7"/>
    <p:sldLayoutId id="2147483797" r:id="rId8"/>
    <p:sldLayoutId id="2147483798" r:id="rId9"/>
    <p:sldLayoutId id="2147483789" r:id="rId10"/>
    <p:sldLayoutId id="2147483788" r:id="rId11"/>
    <p:sldLayoutId id="2147483799" r:id="rId12"/>
  </p:sldLayoutIdLst>
  <p:transition spd="slow">
    <p:cover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5pPr>
      <a:lvl6pPr marL="457152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6pPr>
      <a:lvl7pPr marL="914303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7pPr>
      <a:lvl8pPr marL="1371455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8pPr>
      <a:lvl9pPr marL="182860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cs typeface="Cordia New" pitchFamily="34" charset="-34"/>
        </a:defRPr>
      </a:lvl9pPr>
      <a:extLst/>
    </p:titleStyle>
    <p:bodyStyle>
      <a:lvl1pPr marL="368261" indent="-285720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646044" indent="-23968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255" indent="-23016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958" indent="-174606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1136" indent="-184130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27" indent="-18471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36354" indent="-18471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39545" indent="-18471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1970" indent="-18471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7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23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471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08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70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32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94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0346" y="646859"/>
            <a:ext cx="828092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ม</a:t>
            </a:r>
            <a:r>
              <a:rPr lang="th-TH" sz="5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าตรฐานและ</a:t>
            </a:r>
            <a:r>
              <a:rPr lang="th-TH" sz="60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ก</a:t>
            </a:r>
            <a:r>
              <a:rPr lang="th-TH" sz="5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ระบวนการสหกิจศึกษา</a:t>
            </a:r>
            <a:r>
              <a:rPr lang="en-US" sz="5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: </a:t>
            </a:r>
            <a:r>
              <a:rPr lang="en-US" sz="66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</a:br>
            <a:r>
              <a:rPr lang="th-TH" sz="66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  <a:t>ก</a:t>
            </a:r>
            <a:r>
              <a:rPr lang="th-TH" sz="48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  <a:t>ารเตรียมความ</a:t>
            </a:r>
            <a:r>
              <a:rPr lang="th-TH" sz="66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  <a:t>พ</a:t>
            </a:r>
            <a:r>
              <a:rPr lang="th-TH" sz="48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  <a:t>ร้อม</a:t>
            </a:r>
            <a:br>
              <a:rPr lang="th-TH" sz="48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</a:br>
            <a:r>
              <a:rPr lang="th-TH" sz="4800" b="1" dirty="0" smtClean="0">
                <a:solidFill>
                  <a:srgbClr val="7030A0"/>
                </a:solidFill>
                <a:latin typeface="Browallia New" pitchFamily="34" charset="-34"/>
                <a:cs typeface="LilyUPC" pitchFamily="34" charset="-34"/>
              </a:rPr>
              <a:t>ก่อนออกปฏิบัติงานสหกิจศึกษา</a:t>
            </a:r>
            <a:endParaRPr lang="th-TH" sz="4800" b="1" dirty="0">
              <a:solidFill>
                <a:srgbClr val="7030A0"/>
              </a:solidFill>
              <a:latin typeface="Browallia New" pitchFamily="34" charset="-34"/>
              <a:cs typeface="LilyUPC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14712" y="4806900"/>
            <a:ext cx="3300141" cy="1656184"/>
          </a:xfrm>
        </p:spPr>
        <p:txBody>
          <a:bodyPr>
            <a:noAutofit/>
          </a:bodyPr>
          <a:lstStyle/>
          <a:p>
            <a:pPr algn="r" fontAlgn="auto">
              <a:spcBef>
                <a:spcPts val="606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321D8B"/>
                </a:solidFill>
                <a:latin typeface="Browallia New" pitchFamily="34" charset="-34"/>
                <a:cs typeface="LilyUPC" pitchFamily="34" charset="-34"/>
              </a:rPr>
              <a:t>นายเอกราช แก้วเขียว</a:t>
            </a:r>
          </a:p>
          <a:p>
            <a:pPr algn="r" fontAlgn="auto">
              <a:spcBef>
                <a:spcPts val="606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321D8B"/>
                </a:solidFill>
                <a:latin typeface="Browallia New" pitchFamily="34" charset="-34"/>
                <a:cs typeface="LilyUPC" pitchFamily="34" charset="-34"/>
              </a:rPr>
              <a:t>มหาวิทยาลัยวลัยลักษณ์</a:t>
            </a:r>
            <a:endParaRPr lang="th-TH" sz="3200" b="1" dirty="0">
              <a:solidFill>
                <a:srgbClr val="321D8B"/>
              </a:solidFill>
              <a:latin typeface="Browallia New" pitchFamily="34" charset="-34"/>
              <a:cs typeface="LilyUPC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81888" y="6380980"/>
            <a:ext cx="3967170" cy="487362"/>
          </a:xfrm>
        </p:spPr>
        <p:txBody>
          <a:bodyPr/>
          <a:lstStyle/>
          <a:p>
            <a:pPr algn="ctr"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ปรับจาก </a:t>
            </a:r>
            <a:r>
              <a:rPr lang="en-US" sz="2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A. Atcharaporn@2014</a:t>
            </a:r>
            <a:endParaRPr lang="th-TH" sz="20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8" name="Picture 7" descr="http://masterorg.wu.ac.th/filepic_coop/ea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42" y="4370171"/>
            <a:ext cx="1944216" cy="23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60426" y="1117110"/>
            <a:ext cx="7704856" cy="5634005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67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ภารกิจหรือความรับผิดชอบหลัก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สิ่งแวดล้อม</a:t>
            </a:r>
            <a:r>
              <a:rPr lang="th-TH" sz="7600" b="1" dirty="0">
                <a:latin typeface="Browallia New" pitchFamily="34" charset="-34"/>
                <a:cs typeface="LilyUPC" pitchFamily="34" charset="-34"/>
              </a:rPr>
              <a:t>ของ</a:t>
            </a: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งาน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เวลาทำงาน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ความก้าวหน้าในอาชีพ </a:t>
            </a:r>
            <a:r>
              <a:rPr lang="en-US" sz="7600" b="1" dirty="0" smtClean="0">
                <a:latin typeface="Browallia New" pitchFamily="34" charset="-34"/>
                <a:cs typeface="LilyUPC" pitchFamily="34" charset="-34"/>
              </a:rPr>
              <a:t>/</a:t>
            </a: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ความมั่นคง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คุณลักษณะที่พึงประสงค์ของอาชีพ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 การทำงานข้ามสายงาน </a:t>
            </a:r>
            <a:r>
              <a:rPr lang="en-US" sz="7600" b="1" dirty="0" smtClean="0">
                <a:latin typeface="Browallia New" pitchFamily="34" charset="-34"/>
                <a:cs typeface="LilyUPC" pitchFamily="34" charset="-34"/>
              </a:rPr>
              <a:t>/ </a:t>
            </a:r>
            <a:r>
              <a:rPr lang="th-TH" sz="7600" b="1" dirty="0" smtClean="0">
                <a:latin typeface="Browallia New" pitchFamily="34" charset="-34"/>
                <a:cs typeface="LilyUPC" pitchFamily="34" charset="-34"/>
              </a:rPr>
              <a:t>ทำงานในต่างประเทศ</a:t>
            </a:r>
          </a:p>
          <a:p>
            <a:pPr marL="82541" indent="0">
              <a:buClr>
                <a:srgbClr val="C00000"/>
              </a:buClr>
              <a:buNone/>
            </a:pPr>
            <a:endParaRPr lang="th-TH" sz="44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Lily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4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400" b="1" dirty="0">
              <a:solidFill>
                <a:srgbClr val="003399"/>
              </a:solidFill>
              <a:latin typeface="CordiaUPC" pitchFamily="34" charset="-34"/>
              <a:cs typeface="CordiaUPC" pitchFamily="34" charset="-34"/>
            </a:endParaRPr>
          </a:p>
          <a:p>
            <a:pPr marL="82541" indent="0">
              <a:buClr>
                <a:srgbClr val="C00000"/>
              </a:buClr>
              <a:buNone/>
            </a:pPr>
            <a:endParaRPr lang="th-TH" sz="4000" b="1" dirty="0">
              <a:solidFill>
                <a:srgbClr val="003399"/>
              </a:solidFill>
              <a:latin typeface="CordiaUPC" pitchFamily="34" charset="-34"/>
              <a:cs typeface="CordiaUPC" pitchFamily="34" charset="-34"/>
            </a:endParaRPr>
          </a:p>
          <a:p>
            <a:pPr marL="82541" indent="0">
              <a:buClr>
                <a:srgbClr val="C00000"/>
              </a:buClr>
              <a:buNone/>
            </a:pPr>
            <a:r>
              <a:rPr lang="th-TH" sz="4000" dirty="0" smtClean="0">
                <a:latin typeface="CordiaUPC" pitchFamily="34" charset="-34"/>
                <a:cs typeface="CordiaUPC" pitchFamily="34" charset="-34"/>
              </a:rPr>
              <a:t> </a:t>
            </a: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8" name="Picture 2" descr="http://tuesdaymay.files.wordpress.com/2010/03/approve-thumb672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554" y="5010953"/>
            <a:ext cx="2643206" cy="1928827"/>
          </a:xfrm>
          <a:prstGeom prst="rect">
            <a:avLst/>
          </a:prstGeom>
          <a:noFill/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1809111" y="2871060"/>
            <a:ext cx="457203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การพัฒนานักศึกษาเข้าสู่งาน</a:t>
            </a:r>
            <a:endParaRPr lang="th-TH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894" y="224608"/>
            <a:ext cx="198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รู้จักงาน... </a:t>
            </a:r>
          </a:p>
        </p:txBody>
      </p:sp>
    </p:spTree>
    <p:extLst>
      <p:ext uri="{BB962C8B-B14F-4D97-AF65-F5344CB8AC3E}">
        <p14:creationId xmlns:p14="http://schemas.microsoft.com/office/powerpoint/2010/main" val="3853572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0602" indent="-28869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4773" indent="-23095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6682" indent="-23095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8591" indent="-23095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>
                <a:solidFill>
                  <a:schemeClr val="bg2"/>
                </a:solidFill>
              </a:rPr>
              <a:t>www.themegallery.com</a:t>
            </a:r>
          </a:p>
        </p:txBody>
      </p:sp>
      <p:pic>
        <p:nvPicPr>
          <p:cNvPr id="50179" name="Picture 2" descr="http://dp2.wu.ac.th/carrer_path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" y="118652"/>
            <a:ext cx="9136061" cy="70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559" y="281186"/>
            <a:ext cx="7773750" cy="1313283"/>
          </a:xfrm>
        </p:spPr>
        <p:txBody>
          <a:bodyPr bIns="46191" anchor="t"/>
          <a:lstStyle/>
          <a:p>
            <a:r>
              <a:rPr lang="th-TH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340226"/>
            <a:ext cx="7499350" cy="533888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th-TH" sz="4000" b="1" u="sng" dirty="0">
                <a:latin typeface="LilyUPC" pitchFamily="34" charset="-34"/>
                <a:cs typeface="LilyUPC" pitchFamily="34" charset="-34"/>
              </a:rPr>
              <a:t>ทฤษฎีวิเคราะห์ลักษณะและองค์ประกอบ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 </a:t>
            </a:r>
            <a:r>
              <a:rPr lang="en-US" sz="4000" dirty="0">
                <a:latin typeface="LilyUPC" pitchFamily="34" charset="-34"/>
                <a:cs typeface="LilyUPC" pitchFamily="34" charset="-34"/>
              </a:rPr>
              <a:t>                             </a:t>
            </a:r>
            <a:r>
              <a:rPr lang="en-US" sz="4000" b="1" dirty="0">
                <a:latin typeface="LilyUPC" pitchFamily="34" charset="-34"/>
                <a:cs typeface="LilyUPC" pitchFamily="34" charset="-34"/>
              </a:rPr>
              <a:t>(E.G. William’s Traits and Factors Theory)</a:t>
            </a:r>
            <a:r>
              <a:rPr lang="en-US" sz="4000" dirty="0">
                <a:latin typeface="LilyUPC" pitchFamily="34" charset="-34"/>
                <a:cs typeface="LilyUPC" pitchFamily="34" charset="-34"/>
              </a:rPr>
              <a:t> </a:t>
            </a:r>
            <a:endParaRPr lang="th-TH" sz="4000" dirty="0">
              <a:latin typeface="LilyUPC" pitchFamily="34" charset="-34"/>
              <a:cs typeface="LilyUPC" pitchFamily="34" charset="-34"/>
            </a:endParaRP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     </a:t>
            </a:r>
            <a:r>
              <a:rPr lang="th-TH" sz="4400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“อาชีพ</a:t>
            </a:r>
            <a:r>
              <a:rPr lang="th-TH" sz="4400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ของบุคคล ไม่ใช่การลองผิดลอง</a:t>
            </a:r>
            <a:r>
              <a:rPr lang="th-TH" sz="4400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ถูก” </a:t>
            </a: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ต้อง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ใช้</a:t>
            </a: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ความคิด และพินิจ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พิเคราะห์อย่างดี </a:t>
            </a: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ทฤษฎี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นี้</a:t>
            </a: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มี</a:t>
            </a: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พื้นฐานจาก แนวคิด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จิตวิทยาความแตกต่างระหว่าง</a:t>
            </a: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บุคคล </a:t>
            </a: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สอดคล้องกับ </a:t>
            </a:r>
            <a:r>
              <a:rPr lang="th-TH" sz="40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หลักการ</a:t>
            </a:r>
            <a:r>
              <a:rPr lang="th-TH" sz="40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เลือก</a:t>
            </a:r>
            <a:r>
              <a:rPr lang="th-TH" sz="40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อาชีพ แฟรงค์ พาร์สัน </a:t>
            </a:r>
            <a:endParaRPr lang="th-TH" sz="3600" b="1" dirty="0" smtClean="0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Frank Parson</a:t>
            </a:r>
            <a:r>
              <a:rPr lang="en-US" sz="36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s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3 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ประการ คือ </a:t>
            </a:r>
            <a:r>
              <a:rPr lang="en-US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1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) การวิเคราะห์ตนเอง </a:t>
            </a:r>
            <a:endParaRPr lang="en-US" sz="3600" b="1" dirty="0" smtClean="0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2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) การวิเคราะห์อาชีพ และ</a:t>
            </a:r>
            <a:r>
              <a:rPr lang="en-US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3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) การใช้</a:t>
            </a:r>
            <a:r>
              <a:rPr lang="th-TH" sz="3600" b="1" dirty="0" err="1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วิจารณญาน</a:t>
            </a: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ในการ</a:t>
            </a:r>
          </a:p>
          <a:p>
            <a:pPr marL="615879" indent="-615879">
              <a:spcBef>
                <a:spcPts val="0"/>
              </a:spcBef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เลือกอาชีพ</a:t>
            </a:r>
            <a:endParaRPr lang="th-TH" sz="3600" dirty="0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3257" y="303921"/>
            <a:ext cx="6113914" cy="831948"/>
          </a:xfrm>
          <a:prstGeom prst="rect">
            <a:avLst/>
          </a:prstGeom>
          <a:solidFill>
            <a:srgbClr val="9DE2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2382" tIns="46191" rIns="92382" bIns="4619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333300"/>
                </a:solidFill>
                <a:latin typeface="LilyUPC" pitchFamily="34" charset="-34"/>
                <a:cs typeface="LilyUPC" pitchFamily="34" charset="-34"/>
              </a:rPr>
              <a:t>ทฤษฎีการเลือกอาชีพ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3129046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80692" y="1566540"/>
            <a:ext cx="8064896" cy="495364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800" b="1" dirty="0" smtClean="0">
                <a:latin typeface="Browallia New" pitchFamily="34" charset="-34"/>
                <a:cs typeface="LilyUPC" pitchFamily="34" charset="-34"/>
              </a:rPr>
              <a:t>เป็นกระบวนการพัฒนาอาชีพ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800" b="1" dirty="0"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800" b="1" dirty="0" smtClean="0">
                <a:latin typeface="Browallia New" pitchFamily="34" charset="-34"/>
                <a:cs typeface="LilyUPC" pitchFamily="34" charset="-34"/>
              </a:rPr>
              <a:t>นักศึกษาประเมินตนเอง และเลือกเข้าสู่อาชีพ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800" b="1" dirty="0"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800" b="1" dirty="0" smtClean="0">
                <a:latin typeface="Browallia New" pitchFamily="34" charset="-34"/>
                <a:cs typeface="LilyUPC" pitchFamily="34" charset="-34"/>
              </a:rPr>
              <a:t>ไปสหกิจศึกษาตามแผนอาชีพของตน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800" b="1" dirty="0"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800" b="1" dirty="0" smtClean="0">
                <a:latin typeface="Browallia New" pitchFamily="34" charset="-34"/>
                <a:cs typeface="LilyUPC" pitchFamily="34" charset="-34"/>
              </a:rPr>
              <a:t>พบอาจารย์ </a:t>
            </a:r>
            <a:r>
              <a:rPr lang="en-US" sz="4800" b="1" dirty="0" smtClean="0">
                <a:latin typeface="Browallia New" pitchFamily="34" charset="-34"/>
                <a:cs typeface="LilyUPC" pitchFamily="34" charset="-34"/>
              </a:rPr>
              <a:t>/ </a:t>
            </a:r>
            <a:r>
              <a:rPr lang="th-TH" sz="4800" b="1" dirty="0" smtClean="0">
                <a:latin typeface="Browallia New" pitchFamily="34" charset="-34"/>
                <a:cs typeface="LilyUPC" pitchFamily="34" charset="-34"/>
              </a:rPr>
              <a:t>นักแนะแนวอาชีพ เพื่อขอคำปรึกษาและปรับปรุงพัฒนาตนเองก่อนสำเร็จการศึกษา เป็นบัณฑิตพร้อมทำงาน</a:t>
            </a:r>
            <a:endParaRPr lang="th-TH" sz="4400" b="1" dirty="0" smtClean="0">
              <a:latin typeface="Browallia New" pitchFamily="34" charset="-34"/>
              <a:cs typeface="Lily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458" y="48642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.. </a:t>
            </a:r>
            <a:r>
              <a:rPr lang="th-TH" sz="48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สหกิจศึกษาและพัฒนาอาชีพ</a:t>
            </a:r>
            <a:r>
              <a:rPr lang="en-US" sz="48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..</a:t>
            </a:r>
            <a:endParaRPr lang="th-TH" sz="4800" b="1" dirty="0" smtClean="0">
              <a:solidFill>
                <a:srgbClr val="321D8B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6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0294"/>
            <a:ext cx="9145588" cy="701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8207" y="414465"/>
            <a:ext cx="4314545" cy="811049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ผลสัมฤทธิ์ของสหกิจศึกษา</a:t>
            </a:r>
            <a:endParaRPr lang="en-US" sz="4800" b="1" dirty="0">
              <a:solidFill>
                <a:srgbClr val="321D8B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0946" name="AutoShape 50"/>
          <p:cNvSpPr>
            <a:spLocks noChangeArrowheads="1"/>
          </p:cNvSpPr>
          <p:nvPr/>
        </p:nvSpPr>
        <p:spPr bwMode="gray">
          <a:xfrm>
            <a:off x="865339" y="2257612"/>
            <a:ext cx="2669050" cy="3244199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 wrap="none" lIns="92382" tIns="46191" rIns="92382" bIns="46191" anchor="ctr"/>
          <a:lstStyle/>
          <a:p>
            <a:pPr algn="ctr">
              <a:lnSpc>
                <a:spcPct val="50000"/>
              </a:lnSpc>
            </a:pPr>
            <a:endParaRPr lang="th-TH"/>
          </a:p>
        </p:txBody>
      </p:sp>
      <p:sp>
        <p:nvSpPr>
          <p:cNvPr id="80947" name="AutoShape 51"/>
          <p:cNvSpPr>
            <a:spLocks noChangeArrowheads="1"/>
          </p:cNvSpPr>
          <p:nvPr/>
        </p:nvSpPr>
        <p:spPr bwMode="gray">
          <a:xfrm>
            <a:off x="900270" y="2285243"/>
            <a:ext cx="2588074" cy="2870369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48" name="AutoShape 52"/>
          <p:cNvSpPr>
            <a:spLocks noChangeArrowheads="1"/>
          </p:cNvSpPr>
          <p:nvPr/>
        </p:nvSpPr>
        <p:spPr bwMode="gray">
          <a:xfrm>
            <a:off x="900270" y="4398198"/>
            <a:ext cx="2592837" cy="10288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49" name="AutoShape 53"/>
          <p:cNvSpPr>
            <a:spLocks noChangeArrowheads="1"/>
          </p:cNvSpPr>
          <p:nvPr/>
        </p:nvSpPr>
        <p:spPr bwMode="gray">
          <a:xfrm>
            <a:off x="971719" y="2307998"/>
            <a:ext cx="2505510" cy="7249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764020" y="1850225"/>
            <a:ext cx="643049" cy="736116"/>
            <a:chOff x="1289" y="543"/>
            <a:chExt cx="668" cy="747"/>
          </a:xfrm>
        </p:grpSpPr>
        <p:sp>
          <p:nvSpPr>
            <p:cNvPr id="80951" name="Oval 55"/>
            <p:cNvSpPr>
              <a:spLocks noChangeArrowheads="1"/>
            </p:cNvSpPr>
            <p:nvPr/>
          </p:nvSpPr>
          <p:spPr bwMode="gray">
            <a:xfrm>
              <a:off x="1289" y="543"/>
              <a:ext cx="668" cy="74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0952" name="Oval 56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53" name="Oval 57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54" name="Oval 58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55" name="Oval 59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80956" name="Text Box 60"/>
          <p:cNvSpPr txBox="1">
            <a:spLocks noChangeArrowheads="1"/>
          </p:cNvSpPr>
          <p:nvPr/>
        </p:nvSpPr>
        <p:spPr bwMode="gray">
          <a:xfrm>
            <a:off x="1887446" y="1984553"/>
            <a:ext cx="358090" cy="462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382" tIns="46191" rIns="92382" bIns="46191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0957" name="Text Box 61"/>
          <p:cNvSpPr txBox="1">
            <a:spLocks noChangeArrowheads="1"/>
          </p:cNvSpPr>
          <p:nvPr/>
        </p:nvSpPr>
        <p:spPr bwMode="gray">
          <a:xfrm>
            <a:off x="971719" y="2796376"/>
            <a:ext cx="2448350" cy="233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382" tIns="46191" rIns="92382" bIns="46191">
            <a:spAutoFit/>
          </a:bodyPr>
          <a:lstStyle/>
          <a:p>
            <a:pPr algn="thaiDist" eaLnBrk="0" hangingPunct="0"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บัณฑิตสหกิจศึกษาได้งานเร็วกว่าและมากกว่าบัณฑิตที่ไม่ได้เข้าร่วมสหกิจศึกษา</a:t>
            </a:r>
            <a:endParaRPr lang="en-US" sz="36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0958" name="AutoShape 62"/>
          <p:cNvSpPr>
            <a:spLocks noChangeArrowheads="1"/>
          </p:cNvSpPr>
          <p:nvPr/>
        </p:nvSpPr>
        <p:spPr bwMode="gray">
          <a:xfrm>
            <a:off x="6301883" y="2277117"/>
            <a:ext cx="2554731" cy="3149929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59" name="AutoShape 63"/>
          <p:cNvSpPr>
            <a:spLocks noChangeArrowheads="1"/>
          </p:cNvSpPr>
          <p:nvPr/>
        </p:nvSpPr>
        <p:spPr bwMode="gray">
          <a:xfrm>
            <a:off x="6347927" y="2285243"/>
            <a:ext cx="2473755" cy="3068661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60" name="AutoShape 64"/>
          <p:cNvSpPr>
            <a:spLocks noChangeArrowheads="1"/>
          </p:cNvSpPr>
          <p:nvPr/>
        </p:nvSpPr>
        <p:spPr bwMode="gray">
          <a:xfrm>
            <a:off x="6360630" y="4627373"/>
            <a:ext cx="2448350" cy="7265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61" name="AutoShape 65"/>
          <p:cNvSpPr>
            <a:spLocks noChangeArrowheads="1"/>
          </p:cNvSpPr>
          <p:nvPr/>
        </p:nvSpPr>
        <p:spPr bwMode="gray">
          <a:xfrm>
            <a:off x="6360630" y="2307998"/>
            <a:ext cx="2448350" cy="7249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310119" y="1923367"/>
            <a:ext cx="643050" cy="736115"/>
            <a:chOff x="1289" y="543"/>
            <a:chExt cx="668" cy="747"/>
          </a:xfrm>
        </p:grpSpPr>
        <p:sp>
          <p:nvSpPr>
            <p:cNvPr id="80963" name="Oval 67"/>
            <p:cNvSpPr>
              <a:spLocks noChangeArrowheads="1"/>
            </p:cNvSpPr>
            <p:nvPr/>
          </p:nvSpPr>
          <p:spPr bwMode="gray">
            <a:xfrm>
              <a:off x="1289" y="543"/>
              <a:ext cx="668" cy="74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0964" name="Oval 68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66" name="Oval 70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80968" name="Text Box 72"/>
          <p:cNvSpPr txBox="1">
            <a:spLocks noChangeArrowheads="1"/>
          </p:cNvSpPr>
          <p:nvPr/>
        </p:nvSpPr>
        <p:spPr bwMode="gray">
          <a:xfrm>
            <a:off x="7451012" y="2036564"/>
            <a:ext cx="358090" cy="462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382" tIns="46191" rIns="92382" bIns="46191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gray">
          <a:xfrm>
            <a:off x="6358744" y="2699707"/>
            <a:ext cx="2428892" cy="246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382" tIns="46191" rIns="92382" bIns="46191">
            <a:spAutoFit/>
          </a:bodyPr>
          <a:lstStyle/>
          <a:p>
            <a:pPr algn="thaiDist" eaLnBrk="0" hangingPunct="0">
              <a:lnSpc>
                <a:spcPct val="70000"/>
              </a:lnSpc>
            </a:pPr>
            <a:r>
              <a:rPr lang="th-TH" sz="3600" b="1" dirty="0">
                <a:solidFill>
                  <a:srgbClr val="A31815"/>
                </a:solidFill>
                <a:latin typeface="LilyUPC" pitchFamily="34" charset="-34"/>
                <a:cs typeface="LilyUPC" pitchFamily="34" charset="-34"/>
              </a:rPr>
              <a:t>สถาบันอุดมศึกษาเห็นว่าผู้</a:t>
            </a:r>
            <a:r>
              <a:rPr lang="th-TH" sz="3600" b="1" dirty="0" smtClean="0">
                <a:solidFill>
                  <a:srgbClr val="A31815"/>
                </a:solidFill>
                <a:latin typeface="LilyUPC" pitchFamily="34" charset="-34"/>
                <a:cs typeface="LilyUPC" pitchFamily="34" charset="-34"/>
              </a:rPr>
              <a:t>ผ่าน   สห</a:t>
            </a:r>
            <a:r>
              <a:rPr lang="th-TH" sz="3600" b="1" dirty="0">
                <a:solidFill>
                  <a:srgbClr val="A31815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  <a:r>
              <a:rPr lang="th-TH" sz="3600" b="1" dirty="0" smtClean="0">
                <a:solidFill>
                  <a:srgbClr val="A31815"/>
                </a:solidFill>
                <a:latin typeface="LilyUPC" pitchFamily="34" charset="-34"/>
                <a:cs typeface="LilyUPC" pitchFamily="34" charset="-34"/>
              </a:rPr>
              <a:t>มีวุฒิภาวะ</a:t>
            </a:r>
            <a:r>
              <a:rPr lang="th-TH" sz="3600" b="1" dirty="0">
                <a:solidFill>
                  <a:srgbClr val="A31815"/>
                </a:solidFill>
                <a:latin typeface="LilyUPC" pitchFamily="34" charset="-34"/>
                <a:cs typeface="LilyUPC" pitchFamily="34" charset="-34"/>
              </a:rPr>
              <a:t>ความรับผิดชอบและมีวินัยสูงขึ้น</a:t>
            </a:r>
            <a:endParaRPr lang="en-US" sz="3600" b="1" dirty="0">
              <a:solidFill>
                <a:srgbClr val="A31815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0970" name="AutoShape 74"/>
          <p:cNvSpPr>
            <a:spLocks noChangeArrowheads="1"/>
          </p:cNvSpPr>
          <p:nvPr/>
        </p:nvSpPr>
        <p:spPr bwMode="gray">
          <a:xfrm>
            <a:off x="3709044" y="2277117"/>
            <a:ext cx="2410244" cy="3149929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71" name="AutoShape 75"/>
          <p:cNvSpPr>
            <a:spLocks noChangeArrowheads="1"/>
          </p:cNvSpPr>
          <p:nvPr/>
        </p:nvSpPr>
        <p:spPr bwMode="gray">
          <a:xfrm>
            <a:off x="3739213" y="2376262"/>
            <a:ext cx="2334030" cy="2870369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72" name="AutoShape 76"/>
          <p:cNvSpPr>
            <a:spLocks noChangeArrowheads="1"/>
          </p:cNvSpPr>
          <p:nvPr/>
        </p:nvSpPr>
        <p:spPr bwMode="gray">
          <a:xfrm>
            <a:off x="3755090" y="4653378"/>
            <a:ext cx="2305450" cy="7265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73" name="AutoShape 77"/>
          <p:cNvSpPr>
            <a:spLocks noChangeArrowheads="1"/>
          </p:cNvSpPr>
          <p:nvPr/>
        </p:nvSpPr>
        <p:spPr bwMode="gray">
          <a:xfrm>
            <a:off x="3769380" y="2307998"/>
            <a:ext cx="2316565" cy="7249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80974" name="Oval 78"/>
          <p:cNvSpPr>
            <a:spLocks noChangeArrowheads="1"/>
          </p:cNvSpPr>
          <p:nvPr/>
        </p:nvSpPr>
        <p:spPr bwMode="gray">
          <a:xfrm>
            <a:off x="4463238" y="1922390"/>
            <a:ext cx="643049" cy="737084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lIns="92382" tIns="46191" rIns="92382" bIns="46191" anchor="ctr">
            <a:spAutoFit/>
          </a:bodyPr>
          <a:lstStyle/>
          <a:p>
            <a:endParaRPr lang="th-TH"/>
          </a:p>
        </p:txBody>
      </p:sp>
      <p:sp>
        <p:nvSpPr>
          <p:cNvPr id="80975" name="Oval 79"/>
          <p:cNvSpPr>
            <a:spLocks noChangeArrowheads="1"/>
          </p:cNvSpPr>
          <p:nvPr/>
        </p:nvSpPr>
        <p:spPr bwMode="gray">
          <a:xfrm>
            <a:off x="4469589" y="1966674"/>
            <a:ext cx="622408" cy="6371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2382" tIns="46191" rIns="92382" bIns="46191" anchor="ctr"/>
          <a:lstStyle/>
          <a:p>
            <a:endParaRPr lang="th-TH"/>
          </a:p>
        </p:txBody>
      </p:sp>
      <p:sp>
        <p:nvSpPr>
          <p:cNvPr id="80976" name="Oval 80"/>
          <p:cNvSpPr>
            <a:spLocks noChangeArrowheads="1"/>
          </p:cNvSpPr>
          <p:nvPr/>
        </p:nvSpPr>
        <p:spPr bwMode="gray">
          <a:xfrm>
            <a:off x="4501344" y="1961798"/>
            <a:ext cx="608118" cy="622509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2382" tIns="46191" rIns="92382" bIns="46191" anchor="ctr"/>
          <a:lstStyle/>
          <a:p>
            <a:endParaRPr lang="th-TH"/>
          </a:p>
        </p:txBody>
      </p:sp>
      <p:sp>
        <p:nvSpPr>
          <p:cNvPr id="80977" name="Oval 81"/>
          <p:cNvSpPr>
            <a:spLocks noChangeArrowheads="1"/>
          </p:cNvSpPr>
          <p:nvPr/>
        </p:nvSpPr>
        <p:spPr bwMode="gray">
          <a:xfrm>
            <a:off x="4644802" y="1926580"/>
            <a:ext cx="577950" cy="5802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lIns="92382" tIns="46191" rIns="92382" bIns="46191" anchor="ctr"/>
          <a:lstStyle/>
          <a:p>
            <a:endParaRPr lang="th-TH"/>
          </a:p>
        </p:txBody>
      </p:sp>
      <p:sp>
        <p:nvSpPr>
          <p:cNvPr id="80979" name="Text Box 83"/>
          <p:cNvSpPr txBox="1">
            <a:spLocks noChangeArrowheads="1"/>
          </p:cNvSpPr>
          <p:nvPr/>
        </p:nvSpPr>
        <p:spPr bwMode="gray">
          <a:xfrm>
            <a:off x="4642237" y="2036564"/>
            <a:ext cx="358090" cy="462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382" tIns="46191" rIns="92382" bIns="46191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0980" name="Text Box 84"/>
          <p:cNvSpPr txBox="1">
            <a:spLocks noChangeArrowheads="1"/>
          </p:cNvSpPr>
          <p:nvPr/>
        </p:nvSpPr>
        <p:spPr bwMode="gray">
          <a:xfrm>
            <a:off x="3854881" y="2582062"/>
            <a:ext cx="2146673" cy="2849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382" tIns="46191" rIns="92382" bIns="46191">
            <a:spAutoFit/>
          </a:bodyPr>
          <a:lstStyle/>
          <a:p>
            <a:pPr algn="thaiDist" eaLnBrk="0" hangingPunct="0">
              <a:lnSpc>
                <a:spcPct val="70000"/>
              </a:lnSpc>
            </a:pPr>
            <a:r>
              <a:rPr lang="th-TH" sz="3600" b="1" dirty="0">
                <a:solidFill>
                  <a:srgbClr val="336699"/>
                </a:solidFill>
                <a:latin typeface="LilyUPC" pitchFamily="34" charset="-34"/>
                <a:cs typeface="LilyUPC" pitchFamily="34" charset="-34"/>
              </a:rPr>
              <a:t>ผู้ประกอบการพอใจคุณภาพบัณฑิตสหกิจศึกษาสูงกว่าบัณฑิตที่ไม่ได้ร่วมสหกิจศึกษา</a:t>
            </a:r>
            <a:endParaRPr lang="en-US" sz="3600" b="1" dirty="0">
              <a:solidFill>
                <a:srgbClr val="336699"/>
              </a:solidFill>
              <a:latin typeface="LilyUPC" pitchFamily="34" charset="-34"/>
              <a:cs typeface="LilyUPC" pitchFamily="34" charset="-3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00466" y="294904"/>
            <a:ext cx="5833488" cy="1170252"/>
          </a:xfrm>
        </p:spPr>
        <p:txBody>
          <a:bodyPr/>
          <a:lstStyle/>
          <a:p>
            <a:pPr eaLnBrk="1" hangingPunct="1"/>
            <a:r>
              <a:rPr lang="th-TH" sz="4400" dirty="0" smtClean="0">
                <a:solidFill>
                  <a:srgbClr val="5504CC"/>
                </a:solidFill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4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ผลการสำรวจทักษะบัณฑิตไทย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788" y="1494532"/>
            <a:ext cx="8208800" cy="46452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ทักษะการใช้ภาษาอังกฤษ และการสื่อสารอย่างมี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   ประสิทธิผล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ทักษะการวางแผน การแก้ไขปัญหาและการตัดสินใจ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ทักษะการทำงานเป็นทีม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ทักษะการคิดเชิงสร้างสรรค์และนวัตกรรม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ทักษะความเป็นผู้นำ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ทักษะการคิดวิเคราะห์เชิงกลยุทธ์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                         </a:t>
            </a:r>
            <a:r>
              <a:rPr lang="th-TH" sz="36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ที่มา</a:t>
            </a:r>
            <a:r>
              <a:rPr lang="en-US" sz="36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: </a:t>
            </a:r>
            <a:r>
              <a:rPr lang="th-TH" sz="36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การสำรวจสถานประกอบการ (</a:t>
            </a:r>
            <a:r>
              <a:rPr lang="th-TH" sz="3600" b="1" dirty="0" err="1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มทส</a:t>
            </a:r>
            <a:r>
              <a:rPr lang="en-US" sz="36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)</a:t>
            </a:r>
            <a:endParaRPr lang="th-TH" sz="4000" dirty="0" smtClean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s://encrypted-tbn3.gstatic.com/images?q=tbn:ANd9GcRPjypZicmzC8hlpyR1_az_ih0hAjnt_2q7v-qgHROOoLTVg8Ut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66" y="4902525"/>
            <a:ext cx="2160240" cy="16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http://ho.files-media.com/ud/variety/imgs/1/4/11820/w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7" y="3301839"/>
            <a:ext cx="2656743" cy="32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1161147" y="29382"/>
            <a:ext cx="7741994" cy="18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/>
          <a:p>
            <a:pPr algn="ctr"/>
            <a:r>
              <a:rPr kumimoji="1" lang="th-TH" sz="54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สหกิจศึกษา </a:t>
            </a:r>
          </a:p>
          <a:p>
            <a:pPr algn="ctr"/>
            <a:r>
              <a:rPr kumimoji="1" lang="th-TH" sz="6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สะพาน</a:t>
            </a:r>
            <a:r>
              <a:rPr kumimoji="1" lang="th-TH" sz="4000" b="1" dirty="0" smtClean="0">
                <a:solidFill>
                  <a:srgbClr val="003399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kumimoji="1"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เชื่อมโลก</a:t>
            </a:r>
            <a:r>
              <a:rPr kumimoji="1"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สอง</a:t>
            </a:r>
            <a:r>
              <a:rPr kumimoji="1"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ใบเข้า</a:t>
            </a:r>
            <a:r>
              <a:rPr kumimoji="1" lang="th-TH" sz="4000" b="1" dirty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ด้วยกัน</a:t>
            </a:r>
          </a:p>
        </p:txBody>
      </p:sp>
      <p:pic>
        <p:nvPicPr>
          <p:cNvPr id="6" name="Picture 6" descr="http://ho.files-media.com/ud/variety/imgs/1/4/11820/w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03" y="3412543"/>
            <a:ext cx="2545856" cy="31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04442" y="2936272"/>
            <a:ext cx="2256654" cy="81104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r>
              <a:rPr lang="th-TH" sz="3600" b="1" dirty="0" smtClean="0">
                <a:solidFill>
                  <a:schemeClr val="tx1"/>
                </a:solidFill>
                <a:effectLst/>
                <a:latin typeface="LilyUPC" pitchFamily="34" charset="-34"/>
                <a:cs typeface="LilyUPC" pitchFamily="34" charset="-34"/>
              </a:rPr>
              <a:t>ห้องเรียน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LilyUPC" pitchFamily="34" charset="-34"/>
                <a:cs typeface="LilyUPC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effectLst/>
                <a:latin typeface="LilyUPC" pitchFamily="34" charset="-34"/>
                <a:cs typeface="LilyUPC" pitchFamily="34" charset="-34"/>
              </a:rPr>
              <a:t>ครู </a:t>
            </a:r>
            <a:endParaRPr lang="en-US" sz="3600" b="1" dirty="0">
              <a:solidFill>
                <a:schemeClr val="tx1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85479" y="3017817"/>
            <a:ext cx="2217662" cy="81104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r>
              <a:rPr lang="th-TH" sz="3600" b="1" dirty="0" smtClean="0">
                <a:solidFill>
                  <a:srgbClr val="D21CBC"/>
                </a:solidFill>
                <a:effectLst/>
                <a:latin typeface="LilyUPC" pitchFamily="34" charset="-34"/>
                <a:cs typeface="LilyUPC" pitchFamily="34" charset="-34"/>
              </a:rPr>
              <a:t>ที่ทำงาน</a:t>
            </a:r>
            <a:r>
              <a:rPr lang="en-US" sz="3600" b="1" dirty="0" smtClean="0">
                <a:solidFill>
                  <a:srgbClr val="D21CBC"/>
                </a:solidFill>
                <a:effectLst/>
                <a:latin typeface="LilyUPC" pitchFamily="34" charset="-34"/>
                <a:cs typeface="LilyUPC" pitchFamily="34" charset="-34"/>
              </a:rPr>
              <a:t>:</a:t>
            </a:r>
            <a:r>
              <a:rPr lang="th-TH" sz="3600" b="1" dirty="0" smtClean="0">
                <a:solidFill>
                  <a:srgbClr val="D21CBC"/>
                </a:solidFill>
                <a:effectLst/>
                <a:latin typeface="LilyUPC" pitchFamily="34" charset="-34"/>
                <a:cs typeface="LilyUPC" pitchFamily="34" charset="-34"/>
              </a:rPr>
              <a:t>พี่เลี้ยง</a:t>
            </a:r>
            <a:endParaRPr lang="en-US" sz="3600" b="1" dirty="0">
              <a:solidFill>
                <a:srgbClr val="D21CBC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6146" name="Picture 2" descr="ผลการค้นหารูปภาพสำหรับ จับมื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28" y="21426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13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-142114" y="0"/>
            <a:ext cx="9287702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endParaRPr lang="th-TH" sz="440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gray">
          <a:xfrm>
            <a:off x="786580" y="1825269"/>
            <a:ext cx="2057757" cy="588377"/>
          </a:xfrm>
          <a:prstGeom prst="roundRect">
            <a:avLst>
              <a:gd name="adj" fmla="val 50000"/>
            </a:avLst>
          </a:prstGeom>
          <a:solidFill>
            <a:srgbClr val="39A01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2382" tIns="46191" rIns="92382" bIns="46191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Phase 1</a:t>
            </a: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gray">
          <a:xfrm>
            <a:off x="5715802" y="1825269"/>
            <a:ext cx="2057757" cy="588377"/>
          </a:xfrm>
          <a:prstGeom prst="roundRect">
            <a:avLst>
              <a:gd name="adj" fmla="val 50000"/>
            </a:avLst>
          </a:prstGeom>
          <a:solidFill>
            <a:srgbClr val="8C3FC5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2382" tIns="46191" rIns="92382" bIns="46191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Phase 3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764019" y="3731805"/>
            <a:ext cx="1871987" cy="7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dirty="0">
                <a:latin typeface="LilyUPC" pitchFamily="34" charset="-34"/>
                <a:cs typeface="LilyUPC" pitchFamily="34" charset="-34"/>
              </a:rPr>
              <a:t>รู้จักตน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572266" y="2939252"/>
            <a:ext cx="2971800" cy="2895600"/>
          </a:xfrm>
          <a:prstGeom prst="chevron">
            <a:avLst>
              <a:gd name="adj" fmla="val 17842"/>
            </a:avLst>
          </a:prstGeom>
          <a:solidFill>
            <a:srgbClr val="39A01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th-TH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5501488" y="2939252"/>
            <a:ext cx="2819400" cy="2895600"/>
          </a:xfrm>
          <a:prstGeom prst="chevron">
            <a:avLst>
              <a:gd name="adj" fmla="val 16468"/>
            </a:avLst>
          </a:prstGeom>
          <a:solidFill>
            <a:srgbClr val="8C3FC5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1643836" y="393938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ก่อน</a:t>
            </a:r>
            <a:endParaRPr lang="th-TH" sz="5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852" y="394474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ระหว่าง</a:t>
            </a:r>
            <a:endParaRPr lang="th-TH" sz="5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3058" y="394474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หลัง</a:t>
            </a:r>
            <a:endParaRPr lang="th-TH" sz="5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2266" y="367485"/>
            <a:ext cx="7786742" cy="1214446"/>
          </a:xfrm>
          <a:prstGeom prst="rect">
            <a:avLst/>
          </a:prstGeom>
        </p:spPr>
        <p:txBody>
          <a:bodyPr lIns="92360" tIns="46180" rIns="92360" bIns="46180" anchor="ctr">
            <a:noAutofit/>
          </a:bodyPr>
          <a:lstStyle/>
          <a:p>
            <a:pPr lvl="0" algn="ctr" defTabSz="914400">
              <a:defRPr/>
            </a:pPr>
            <a:r>
              <a:rPr lang="th-TH" sz="6000" b="1" dirty="0" smtClean="0">
                <a:solidFill>
                  <a:srgbClr val="321D8B"/>
                </a:solidFill>
                <a:latin typeface="Browallia New" pitchFamily="34" charset="-34"/>
                <a:cs typeface="LilyUPC" pitchFamily="34" charset="-34"/>
              </a:rPr>
              <a:t>กระบวนการสหกิจศึกษา 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321D8B"/>
              </a:solidFill>
              <a:uLnTx/>
              <a:uFillTx/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3092037" y="2958613"/>
            <a:ext cx="2819400" cy="2895600"/>
          </a:xfrm>
          <a:prstGeom prst="chevron">
            <a:avLst>
              <a:gd name="adj" fmla="val 16468"/>
            </a:avLst>
          </a:prstGeom>
          <a:solidFill>
            <a:srgbClr val="8C3FC5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3814232" y="394474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ระหว่าง</a:t>
            </a:r>
            <a:endParaRPr lang="th-TH" sz="5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3309808" y="1814370"/>
            <a:ext cx="2057757" cy="588377"/>
          </a:xfrm>
          <a:prstGeom prst="roundRect">
            <a:avLst>
              <a:gd name="adj" fmla="val 50000"/>
            </a:avLst>
          </a:prstGeom>
          <a:solidFill>
            <a:srgbClr val="8C3FC5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2382" tIns="46191" rIns="92382" bIns="46191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Phase </a:t>
            </a:r>
            <a:r>
              <a:rPr lang="en-US" sz="3600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2</a:t>
            </a:r>
            <a:endParaRPr lang="en-US" sz="3600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6483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1782" y="-17636"/>
            <a:ext cx="9145588" cy="703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40346" y="342404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เตรียม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พร้อม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นักศึกษา                  ก่อนออก</a:t>
            </a:r>
            <a:r>
              <a:rPr lang="th-TH" sz="6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ฏิบัติงานสหกิจศึกษา</a:t>
            </a:r>
            <a:endParaRPr lang="th-TH" sz="4400" b="1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26" name="Picture 2" descr="ผลการค้นหารูปภาพสำหรับ ความสำเร็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94" y="2177605"/>
            <a:ext cx="5612036" cy="41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73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" y="14982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W</a:t>
            </a:r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6277793" y="3978808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WHY?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2355" y="1882160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WHAT?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92674" y="5312080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HOW?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38578" y="1998588"/>
            <a:ext cx="2854695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WHERE?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8658" y="3366740"/>
            <a:ext cx="25202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4W1H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139" y="3807172"/>
            <a:ext cx="2854695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WHEN?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362" y="270396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เตรียม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พร้อม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นักศึกษา                  ก่อนออก</a:t>
            </a:r>
            <a:r>
              <a:rPr lang="th-TH" sz="6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ฏิบัติงานสหกิจศึกษา</a:t>
            </a:r>
            <a:endParaRPr lang="th-TH" sz="4400" b="1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145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936174" y="1330772"/>
            <a:ext cx="8209414" cy="464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 anchor="ctr">
            <a:spAutoFit/>
          </a:bodyPr>
          <a:lstStyle/>
          <a:p>
            <a:pPr algn="thaiDist"/>
            <a:r>
              <a:rPr lang="th-TH" sz="3600" dirty="0">
                <a:latin typeface="CordiaUPC" pitchFamily="34" charset="-34"/>
                <a:cs typeface="CordiaUPC" pitchFamily="34" charset="-34"/>
              </a:rPr>
              <a:t>     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ระบบ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การศึกษา ที่จัดให้มีการเรียนการสอนใน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สถานศึกษา 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สลับกับการไปหาประสบการณ์ตรงจากการปฏิบัติงาน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จริง  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ณ สถานประกอบการอย่างเป็นระบบ ด้วยความร่วมมือ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จากสถานประกอบการ และ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ทุกฝ่ายที่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เกี่ยวข้อง                เป็น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ระบบ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การศึกษาที่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ผสมผสานการเรียนกับการปฏิบัติงาน </a:t>
            </a:r>
            <a:r>
              <a:rPr lang="th-TH" sz="3600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(</a:t>
            </a:r>
            <a:r>
              <a:rPr lang="en-US" sz="36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Cooperative and Work- Integrated </a:t>
            </a:r>
            <a:r>
              <a:rPr lang="en-US" sz="3600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Education</a:t>
            </a:r>
            <a:r>
              <a:rPr lang="en-US" sz="36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: CWIE</a:t>
            </a:r>
            <a:r>
              <a:rPr lang="th-TH" sz="3600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) 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และ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ถือเป็นพันธกิจสัมพันธ์ (</a:t>
            </a:r>
            <a:r>
              <a:rPr lang="en-US" sz="3600" dirty="0">
                <a:latin typeface="LilyUPC" pitchFamily="34" charset="-34"/>
                <a:cs typeface="LilyUPC" pitchFamily="34" charset="-34"/>
              </a:rPr>
              <a:t>Engagement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) ระหว่าง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สถานศึกษา กับ</a:t>
            </a:r>
            <a:r>
              <a:rPr lang="th-TH" sz="3600" dirty="0">
                <a:latin typeface="LilyUPC" pitchFamily="34" charset="-34"/>
                <a:cs typeface="LilyUPC" pitchFamily="34" charset="-34"/>
              </a:rPr>
              <a:t>สถานประกอบการในรูปแบบ</a:t>
            </a:r>
            <a:r>
              <a:rPr lang="th-TH" sz="3600" dirty="0" smtClean="0">
                <a:latin typeface="LilyUPC" pitchFamily="34" charset="-34"/>
                <a:cs typeface="LilyUPC" pitchFamily="34" charset="-34"/>
              </a:rPr>
              <a:t>หนึ่ง   ที่ดำเนินการ 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โดย</a:t>
            </a:r>
            <a:r>
              <a:rPr lang="th-TH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ยึดมาตรฐานการดำเนินสหกิจศึกษา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ไทย     เป็นหลัก</a:t>
            </a:r>
            <a:endParaRPr lang="th-TH" sz="3600" b="1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872088" y="511987"/>
            <a:ext cx="8424936" cy="11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/>
          <a:p>
            <a:r>
              <a:rPr lang="th-TH" sz="4000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  <a:t>  </a:t>
            </a:r>
            <a:r>
              <a:rPr lang="th-TH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ศาสตราจารย์ ดร</a:t>
            </a:r>
            <a:r>
              <a:rPr lang="en-US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.</a:t>
            </a:r>
            <a:r>
              <a:rPr lang="th-TH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วิจิตร ศรีสอ้าน  </a:t>
            </a:r>
            <a:r>
              <a:rPr lang="en-US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: </a:t>
            </a:r>
            <a:r>
              <a:rPr lang="th-TH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นิยามสหกิจ</a:t>
            </a:r>
            <a:r>
              <a:rPr lang="th-TH" sz="4000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ศึกษา </a:t>
            </a:r>
            <a:r>
              <a:rPr lang="th-TH" sz="2400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2557</a:t>
            </a:r>
            <a:r>
              <a:rPr lang="th-TH" sz="2400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)</a:t>
            </a:r>
            <a:endParaRPr lang="th-TH" sz="2000" dirty="0">
              <a:latin typeface="LilyUPC" pitchFamily="34" charset="-34"/>
              <a:cs typeface="LilyUPC" pitchFamily="34" charset="-34"/>
            </a:endParaRPr>
          </a:p>
          <a:p>
            <a:endParaRPr lang="th-TH" dirty="0">
              <a:solidFill>
                <a:srgbClr val="0000CC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5331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2877" y="17635"/>
            <a:ext cx="9145588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pPr lvl="2">
              <a:lnSpc>
                <a:spcPct val="80000"/>
              </a:lnSpc>
            </a:pPr>
            <a:endParaRPr lang="th-TH" sz="3600" dirty="0">
              <a:solidFill>
                <a:srgbClr val="801E1E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2664" y="1638548"/>
            <a:ext cx="4636634" cy="4914900"/>
          </a:xfrm>
        </p:spPr>
        <p:txBody>
          <a:bodyPr/>
          <a:lstStyle/>
          <a:p>
            <a:pPr marL="82541" indent="0">
              <a:buNone/>
            </a:pPr>
            <a:r>
              <a:rPr lang="th-TH" sz="4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    มาตรฐานขั้นต่ำ</a:t>
            </a:r>
            <a:r>
              <a:rPr lang="en-US" sz="4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:-</a:t>
            </a:r>
            <a:endParaRPr lang="th-TH" sz="4000" b="1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สถานศึกษาต้องกำหนด 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คุณสมบัติและเงื่อนไขทาง 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วิชาการของนักศึกษา</a:t>
            </a:r>
            <a:endParaRPr lang="th-TH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8418" y="702444"/>
            <a:ext cx="2143497" cy="11052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กระบวนการ</a:t>
            </a:r>
            <a:endParaRPr lang="en-US" sz="4400" b="1" dirty="0" smtClean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gray">
          <a:xfrm>
            <a:off x="5868938" y="686585"/>
            <a:ext cx="1929148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82" tIns="46191" rIns="92382" bIns="46191" anchor="ctr"/>
          <a:lstStyle/>
          <a:p>
            <a:pPr algn="ctr">
              <a:defRPr/>
            </a:pP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มาตรฐาน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8298" y="1627431"/>
            <a:ext cx="44644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marL="368261" indent="-28572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044" indent="-23968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255" indent="-230164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958" indent="-174606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1136" indent="-184130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927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6354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39545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1970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h-TH" sz="4000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การเตรียมความพร้อมนักศึกษา   </a:t>
            </a:r>
          </a:p>
          <a:p>
            <a:pPr marL="82541" indent="0" eaLnBrk="1" hangingPunct="1">
              <a:lnSpc>
                <a:spcPct val="80000"/>
              </a:lnSpc>
              <a:buNone/>
            </a:pPr>
            <a:r>
              <a:rPr lang="th-TH" sz="4000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  ก่อนไปปฏิบัติงานสหกิจศึกษา </a:t>
            </a:r>
            <a:endParaRPr lang="th-TH" sz="4000" dirty="0">
              <a:solidFill>
                <a:srgbClr val="321D8B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 rot="20037415">
            <a:off x="-396935" y="344865"/>
            <a:ext cx="281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สถานศึกษา</a:t>
            </a:r>
            <a:endParaRPr lang="th-TH" sz="4400" b="1" dirty="0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3075" name="Picture 3" descr="E:\pic 56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9" y="2790676"/>
            <a:ext cx="410445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2877" y="17635"/>
            <a:ext cx="9145588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pPr lvl="2">
              <a:lnSpc>
                <a:spcPct val="80000"/>
              </a:lnSpc>
            </a:pPr>
            <a:endParaRPr lang="th-TH" sz="3600" dirty="0">
              <a:solidFill>
                <a:srgbClr val="801E1E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2754" y="1404167"/>
            <a:ext cx="4896544" cy="5617345"/>
          </a:xfrm>
        </p:spPr>
        <p:txBody>
          <a:bodyPr/>
          <a:lstStyle/>
          <a:p>
            <a:pPr marL="82541" indent="0">
              <a:buNone/>
            </a:pPr>
            <a:r>
              <a:rPr lang="th-TH" sz="40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</a:t>
            </a:r>
            <a:r>
              <a:rPr lang="th-TH" sz="4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มาตรฐานขั้นต่ำ</a:t>
            </a:r>
            <a:r>
              <a:rPr lang="en-US" sz="4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:-</a:t>
            </a:r>
            <a:endParaRPr lang="th-TH" sz="4000" b="1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ต้องผ่านเงื่อนไขรายวิชาตามที่ 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สถานศึกษากำหนด</a:t>
            </a:r>
          </a:p>
          <a:p>
            <a:pPr lvl="1">
              <a:buFont typeface="Wingdings" pitchFamily="2" charset="2"/>
              <a:buChar char="Ø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ต้องมีคุณสมบัติที่จะสำเร็จ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การศึกษาและไม่อยู่ระหว่างการถูก  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ลงโทษทางวิจัย</a:t>
            </a:r>
          </a:p>
          <a:p>
            <a:pPr lvl="1">
              <a:buFont typeface="Wingdings" pitchFamily="2" charset="2"/>
              <a:buChar char="Ø"/>
            </a:pPr>
            <a:r>
              <a:rPr lang="th-TH" sz="4000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ต้องเข้าร่วมกิจกรรมเตรียม </a:t>
            </a:r>
          </a:p>
          <a:p>
            <a:pPr marL="406356" lvl="1" indent="0">
              <a:buNone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ความพร้อมตามกำหนด</a:t>
            </a:r>
            <a:endParaRPr lang="th-TH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853233" y="414412"/>
            <a:ext cx="2143497" cy="11052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กระบวนการ</a:t>
            </a:r>
            <a:endParaRPr lang="en-US" sz="4400" b="1" dirty="0" smtClean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gray">
          <a:xfrm>
            <a:off x="5580906" y="414412"/>
            <a:ext cx="1929148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82" tIns="46191" rIns="92382" bIns="46191" anchor="ctr"/>
          <a:lstStyle/>
          <a:p>
            <a:pPr algn="ctr">
              <a:defRPr/>
            </a:pP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มาตรฐาน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8298" y="1566540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marL="368261" indent="-28572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044" indent="-23968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255" indent="-230164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958" indent="-174606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1136" indent="-184130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927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6354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39545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1970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h-TH" sz="4000" dirty="0" smtClean="0">
                <a:solidFill>
                  <a:srgbClr val="B41C93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คุณสมบัติพื้นฐานของนักศึกษา</a:t>
            </a:r>
            <a:endParaRPr lang="th-TH" sz="4000" dirty="0">
              <a:solidFill>
                <a:srgbClr val="321D8B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 rot="20037415">
            <a:off x="-252919" y="416873"/>
            <a:ext cx="281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สถานศึกษา</a:t>
            </a:r>
            <a:endParaRPr lang="th-TH" sz="4400" b="1" dirty="0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4098" name="Picture 2" descr="C:\Users\Kekarat\Desktop\imtervi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7" y="2428254"/>
            <a:ext cx="4123407" cy="28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70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pPr lvl="2">
              <a:lnSpc>
                <a:spcPct val="80000"/>
              </a:lnSpc>
            </a:pPr>
            <a:endParaRPr lang="th-TH" sz="3600" dirty="0">
              <a:solidFill>
                <a:srgbClr val="801E1E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2664" y="1638548"/>
            <a:ext cx="4636634" cy="4914900"/>
          </a:xfrm>
        </p:spPr>
        <p:txBody>
          <a:bodyPr/>
          <a:lstStyle/>
          <a:p>
            <a:pPr marL="82541" indent="0">
              <a:buNone/>
            </a:pPr>
            <a:r>
              <a:rPr lang="th-TH" sz="40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</a:t>
            </a:r>
            <a:r>
              <a:rPr lang="th-TH" sz="40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มาตรฐานขั้นต่ำ</a:t>
            </a:r>
            <a:r>
              <a:rPr lang="en-US" sz="40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:-</a:t>
            </a:r>
            <a:endParaRPr lang="th-TH" sz="4000" b="1" dirty="0">
              <a:solidFill>
                <a:srgbClr val="7030A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ต้องจัดให้มีการเตรียมความพร้อมก่อนไปปฏิบัติงานสหกิจศึกษาไม่น้อยกว่า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30 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ชั่วโมง</a:t>
            </a:r>
            <a:endParaRPr lang="th-TH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8418" y="702444"/>
            <a:ext cx="2143497" cy="11052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กระบวนการ</a:t>
            </a:r>
            <a:endParaRPr lang="en-US" sz="4400" b="1" dirty="0" smtClean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gray">
          <a:xfrm>
            <a:off x="5408420" y="679899"/>
            <a:ext cx="1929148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82" tIns="46191" rIns="92382" bIns="46191" anchor="ctr"/>
          <a:lstStyle/>
          <a:p>
            <a:pPr algn="ctr">
              <a:defRPr/>
            </a:pP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มาตรฐาน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8298" y="1710556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>
            <a:lvl1pPr marL="368261" indent="-28572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044" indent="-23968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255" indent="-230164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958" indent="-174606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1136" indent="-184130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927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6354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39545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1970" indent="-18471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</a:pPr>
            <a:r>
              <a:rPr lang="th-TH" sz="4000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การเตรียมความพร้อมนักศึกษาก่อนไปปฏิบัติงานสหกิจศึกษา </a:t>
            </a:r>
            <a:endParaRPr lang="th-TH" sz="4000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 2" pitchFamily="18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 rot="20037415">
            <a:off x="-396935" y="344865"/>
            <a:ext cx="281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สถานศึกษา</a:t>
            </a:r>
            <a:endParaRPr lang="th-TH" sz="4400" b="1" dirty="0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5123" name="Picture 3" descr="C:\Users\Kekarat\Desktop\10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4230836"/>
            <a:ext cx="8784976" cy="24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pPr lvl="2">
              <a:lnSpc>
                <a:spcPct val="80000"/>
              </a:lnSpc>
            </a:pPr>
            <a:endParaRPr lang="th-TH" sz="3600" dirty="0">
              <a:solidFill>
                <a:srgbClr val="801E1E"/>
              </a:solidFill>
              <a:latin typeface="Bradley Hand ITC" pitchFamily="66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814" y="1798423"/>
            <a:ext cx="4858028" cy="24482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40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การเตรียมความพร้อมนักศึกษาก่อนไปปฏิบัติงานสหกิจศึกษา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4000" dirty="0" smtClean="0">
                <a:solidFill>
                  <a:srgbClr val="B41C93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000" dirty="0" smtClean="0">
                <a:solidFill>
                  <a:srgbClr val="B41C93"/>
                </a:solidFill>
                <a:latin typeface="LilyUPC" pitchFamily="34" charset="-34"/>
                <a:cs typeface="LilyUPC" pitchFamily="34" charset="-34"/>
              </a:rPr>
              <a:t> </a:t>
            </a: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h-TH" sz="4000" dirty="0" smtClean="0">
              <a:solidFill>
                <a:srgbClr val="B41C93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1548458" y="774452"/>
            <a:ext cx="2143497" cy="11052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กระบวนการ</a:t>
            </a:r>
            <a:endParaRPr lang="en-US" sz="4400" b="1" dirty="0" smtClean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5652914" y="774452"/>
            <a:ext cx="1929148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82" tIns="46191" rIns="92382" bIns="46191" anchor="ctr"/>
          <a:lstStyle/>
          <a:p>
            <a:pPr algn="ctr">
              <a:defRPr/>
            </a:pPr>
            <a:r>
              <a:rPr lang="th-TH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มาตรฐาน</a:t>
            </a:r>
            <a:endParaRPr lang="en-US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06280" y="2214612"/>
            <a:ext cx="428699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82" tIns="46191" rIns="92382" bIns="46191"/>
          <a:lstStyle/>
          <a:p>
            <a:pPr marL="346432" indent="-34643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th-TH" sz="4000" dirty="0">
              <a:solidFill>
                <a:srgbClr val="801E1E"/>
              </a:solidFill>
              <a:latin typeface="LilyUPC" pitchFamily="34" charset="-34"/>
              <a:cs typeface="LilyUPC" pitchFamily="34" charset="-34"/>
            </a:endParaRPr>
          </a:p>
          <a:p>
            <a:pPr marL="346432" indent="-34643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th-TH" sz="4000" dirty="0">
              <a:solidFill>
                <a:srgbClr val="801E1E"/>
              </a:solidFill>
              <a:latin typeface="LilyUPC" pitchFamily="34" charset="-34"/>
              <a:cs typeface="LilyUPC" pitchFamily="34" charset="-34"/>
            </a:endParaRPr>
          </a:p>
          <a:p>
            <a:pPr marL="346432" indent="-34643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th-TH" sz="4000" kern="0" dirty="0">
              <a:solidFill>
                <a:srgbClr val="336699"/>
              </a:solidFill>
              <a:latin typeface="LilyUPC" pitchFamily="34" charset="-34"/>
              <a:cs typeface="LilyUPC" pitchFamily="34" charset="-34"/>
            </a:endParaRPr>
          </a:p>
          <a:p>
            <a:pPr marL="346432" indent="-34643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th-TH" sz="4000" kern="0" dirty="0">
              <a:solidFill>
                <a:srgbClr val="336699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004842" y="1798423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marL="82541" defTabSz="9144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</a:t>
            </a:r>
            <a:r>
              <a:rPr lang="th-TH" sz="40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มาตรฐานขั้นต่ำ</a:t>
            </a:r>
          </a:p>
          <a:p>
            <a:pPr marL="368261" indent="-285720" defTabSz="9144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th-TH" sz="4000" dirty="0" smtClean="0">
                <a:solidFill>
                  <a:srgbClr val="00206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ต้องจัดให้มี</a:t>
            </a:r>
            <a:r>
              <a:rPr lang="th-TH" sz="4000" dirty="0">
                <a:solidFill>
                  <a:srgbClr val="00206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4000" dirty="0" smtClean="0">
                <a:solidFill>
                  <a:srgbClr val="00206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ปฐมนิเทศนักศึกษาสหกิจศึกษา เพื่อชี้แจงนักศึกษาให้ได้รับข้อมูล และมีความรู้ความเข้าใจเกี่ยวกับสหกิจศึกษา </a:t>
            </a:r>
            <a:endParaRPr lang="th-TH" sz="4000" dirty="0">
              <a:solidFill>
                <a:srgbClr val="00206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marL="895884" lvl="2" indent="-230898" algn="r" fontAlgn="auto">
              <a:spcAft>
                <a:spcPts val="0"/>
              </a:spcAft>
              <a:buClr>
                <a:schemeClr val="accent3">
                  <a:lumMod val="50000"/>
                </a:schemeClr>
              </a:buClr>
              <a:buNone/>
              <a:defRPr/>
            </a:pPr>
            <a:r>
              <a:rPr lang="th-TH" sz="4400" dirty="0" smtClean="0">
                <a:solidFill>
                  <a:srgbClr val="002060"/>
                </a:solidFill>
                <a:latin typeface="Browallia New" pitchFamily="34" charset="-34"/>
                <a:cs typeface="LilyUPC" pitchFamily="34" charset="-34"/>
              </a:rPr>
              <a:t> </a:t>
            </a:r>
            <a:endParaRPr lang="th-TH" sz="4400" dirty="0" smtClean="0">
              <a:solidFill>
                <a:srgbClr val="002060"/>
              </a:solidFill>
              <a:latin typeface="Bodoni MT Poster Compressed" pitchFamily="18" charset="0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indent="-285720" defTabSz="9144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th-TH" sz="4000" dirty="0" smtClean="0">
                <a:solidFill>
                  <a:srgbClr val="002060"/>
                </a:solidFill>
                <a:latin typeface="Browallia New" pitchFamily="34" charset="-34"/>
                <a:cs typeface="LilyUPC" pitchFamily="34" charset="-34"/>
              </a:rPr>
              <a:t> </a:t>
            </a: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th-TH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ilyUPC" pitchFamily="34" charset="-34"/>
                <a:cs typeface="LilyUPC" pitchFamily="34" charset="-34"/>
              </a:rPr>
              <a:t>  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ilyUPC" pitchFamily="34" charset="-34"/>
                <a:cs typeface="LilyUPC" pitchFamily="34" charset="-34"/>
              </a:rPr>
              <a:t> </a:t>
            </a: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th-TH" sz="4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22924"/>
            <a:ext cx="68436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3924722" y="4950916"/>
            <a:ext cx="68436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0" y="6733481"/>
            <a:ext cx="68436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980506" y="6607100"/>
            <a:ext cx="68436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 rot="20037415">
            <a:off x="-320497" y="394800"/>
            <a:ext cx="273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สถานศึกษา</a:t>
            </a:r>
            <a:endParaRPr lang="th-TH" sz="4000" b="1" dirty="0">
              <a:solidFill>
                <a:srgbClr val="FF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6146" name="Picture 2" descr="C:\Users\Kekarat\Desktop\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22" y="4830442"/>
            <a:ext cx="3586235" cy="21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karat\Desktop\roo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7" y="3078708"/>
            <a:ext cx="4785555" cy="32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65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116014" y="3582989"/>
            <a:ext cx="7788275" cy="3087687"/>
          </a:xfrm>
          <a:prstGeom prst="rect">
            <a:avLst/>
          </a:prstGeom>
        </p:spPr>
        <p:txBody>
          <a:bodyPr lIns="92360" tIns="46180" rIns="92360" bIns="46180"/>
          <a:lstStyle/>
          <a:p>
            <a:pPr marL="369436" indent="-286314" defTabSz="923592" fontAlgn="auto">
              <a:spcBef>
                <a:spcPts val="606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3600" b="1" dirty="0">
              <a:solidFill>
                <a:schemeClr val="accent3">
                  <a:lumMod val="50000"/>
                </a:schemeClr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11" name="Picture 17" descr="msn_mobi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53" y="1367616"/>
            <a:ext cx="10317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2266" y="465181"/>
            <a:ext cx="835824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321D8B"/>
                </a:solidFill>
                <a:cs typeface="LilyUPC" pitchFamily="34" charset="-34"/>
              </a:rPr>
              <a:t>การ</a:t>
            </a:r>
            <a:r>
              <a:rPr lang="th-TH" sz="5400" b="1" dirty="0" smtClean="0">
                <a:solidFill>
                  <a:srgbClr val="321D8B"/>
                </a:solidFill>
                <a:cs typeface="LilyUPC" pitchFamily="34" charset="-34"/>
              </a:rPr>
              <a:t>ชี้</a:t>
            </a:r>
            <a:r>
              <a:rPr lang="th-TH" sz="4400" b="1" dirty="0" smtClean="0">
                <a:solidFill>
                  <a:srgbClr val="321D8B"/>
                </a:solidFill>
                <a:cs typeface="LilyUPC" pitchFamily="34" charset="-34"/>
              </a:rPr>
              <a:t>แจงนักศึกษา</a:t>
            </a:r>
            <a:r>
              <a:rPr lang="th-TH" sz="5400" b="1" dirty="0" smtClean="0">
                <a:solidFill>
                  <a:srgbClr val="321D8B"/>
                </a:solidFill>
                <a:cs typeface="LilyUPC" pitchFamily="34" charset="-34"/>
              </a:rPr>
              <a:t>ก่</a:t>
            </a:r>
            <a:r>
              <a:rPr lang="th-TH" sz="4400" b="1" dirty="0" smtClean="0">
                <a:solidFill>
                  <a:srgbClr val="321D8B"/>
                </a:solidFill>
                <a:cs typeface="LilyUPC" pitchFamily="34" charset="-34"/>
              </a:rPr>
              <a:t>อนไปปฏิบัติงานสหกิจศึกษา</a:t>
            </a:r>
            <a:endParaRPr lang="th-TH" sz="4400" b="1" dirty="0">
              <a:solidFill>
                <a:srgbClr val="321D8B"/>
              </a:solidFill>
              <a:cs typeface="Lily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1329" y="2718668"/>
            <a:ext cx="7617643" cy="417036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ข้อควรปฏิบัติ ข้อพึงหลีกเลี่ยง</a:t>
            </a:r>
          </a:p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การเตรียมความพร้อมทั้งร่างกาย จิตใจ</a:t>
            </a:r>
          </a:p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การวางแผนที่พัก การเดินทาง</a:t>
            </a:r>
          </a:p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ระเบียบ เงื่อนไขการปฏิบัติงานสหกิจศึกษา</a:t>
            </a:r>
          </a:p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ช่องทางการติดต่อสื่อสาร  </a:t>
            </a:r>
          </a:p>
          <a:p>
            <a:pPr marL="646514" lvl="1" indent="-240133" defTabSz="923592" fontAlgn="auto">
              <a:spcBef>
                <a:spcPts val="556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LilyUPC" pitchFamily="34" charset="-34"/>
              </a:rPr>
              <a:t>การดูแลตนเองก่อนไปสหกิจ</a:t>
            </a:r>
          </a:p>
        </p:txBody>
      </p:sp>
      <p:sp>
        <p:nvSpPr>
          <p:cNvPr id="18" name="Notched Right Arrow 17"/>
          <p:cNvSpPr/>
          <p:nvPr/>
        </p:nvSpPr>
        <p:spPr>
          <a:xfrm rot="5400000">
            <a:off x="4072729" y="1510492"/>
            <a:ext cx="1285884" cy="714380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81146" y="3906913"/>
            <a:ext cx="264320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กระบวนการก่อน</a:t>
            </a:r>
            <a:endParaRPr lang="th-TH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7238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718" y="7444"/>
            <a:ext cx="9145588" cy="703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08" y="108521"/>
            <a:ext cx="7416824" cy="1169987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6600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เต</a:t>
            </a:r>
            <a:r>
              <a:rPr lang="th-TH" sz="4800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รียมความพร้อม</a:t>
            </a:r>
            <a:r>
              <a:rPr lang="th-TH" sz="6000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ก่อน</a:t>
            </a:r>
            <a:r>
              <a:rPr lang="th-TH" sz="4900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ออกปฏิบัติงานสหกิจศึกษา</a:t>
            </a:r>
            <a:endParaRPr lang="th-TH" sz="4000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38" y="1206500"/>
            <a:ext cx="8424936" cy="2808312"/>
          </a:xfrm>
        </p:spPr>
        <p:txBody>
          <a:bodyPr/>
          <a:lstStyle/>
          <a:p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เพื่อสร้างความรู้ความเข้าใจในหลักการสหกิจศึกษา</a:t>
            </a:r>
          </a:p>
          <a:p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เพื่อให้นักศึกษาเข้าใจบทบาทและหน้าที่ในขณะปฏิบัติงานสหกิจศึกษา</a:t>
            </a:r>
          </a:p>
          <a:p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เพื่อพัฒนาทักษะที่จำเป็นที่เกี่ยวข้องกับการปฏิบัติงาน</a:t>
            </a:r>
          </a:p>
          <a:p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เพื่อสร้างความมั่นใจให้แก่นักศึกษา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378" y="444686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ความพร้อมของนักศึกษา เป็นปัจจัยหลักต่อความสำเร็จ  ในการปฏิบัติงานสหกิจศึกษา....และเป็นเกราะป้องกันปัญหา</a:t>
            </a:r>
            <a:endParaRPr lang="th-TH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735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47770" y="92075"/>
            <a:ext cx="3096344" cy="125844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</a:t>
            </a:r>
            <a:r>
              <a:rPr lang="en-US" sz="6000" b="1" dirty="0" smtClean="0">
                <a:solidFill>
                  <a:schemeClr val="bg1"/>
                </a:solidFill>
              </a:rPr>
              <a:t>?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28" name="AutoShape 4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30" name="AutoShape 6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2" name="Picture 4" descr="http://content-calpoly-edu.s3.amazonaws.com/architecture/1/images/Off_campus/Careers-next-exit-95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8" y="3006700"/>
            <a:ext cx="7776864" cy="24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2219" y="5714600"/>
            <a:ext cx="766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Levenim MT" pitchFamily="2" charset="-79"/>
                <a:cs typeface="Levenim MT" pitchFamily="2" charset="-79"/>
              </a:rPr>
              <a:t>Cooperative Education = Career </a:t>
            </a:r>
            <a:endParaRPr lang="th-TH" sz="2400" dirty="0">
              <a:latin typeface="Levenim MT" pitchFamily="2" charset="-79"/>
              <a:cs typeface="Lily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38" y="990476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เตรียม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พร้อม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นักศึกษา               ก่อนออก</a:t>
            </a:r>
            <a:r>
              <a:rPr lang="th-TH" sz="60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ฏิบัติงานสหกิจศึกษา</a:t>
            </a:r>
            <a:endParaRPr lang="th-TH" sz="4400" b="1" dirty="0">
              <a:solidFill>
                <a:srgbClr val="321D8B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145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5718" y="-28404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880" y="1782564"/>
            <a:ext cx="8280394" cy="41044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1. 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ความรู้ทั่วไปเกี่ยวกับสหกิจศึกษา และความเข้าใจ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 เกี่ยวกับอาชีพ (</a:t>
            </a:r>
            <a:r>
              <a:rPr lang="en-US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Career development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2. 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ความรู้ความเข้าใจเกี่ยวกับองค์กรและสังคมการทำงาน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3</a:t>
            </a:r>
            <a:r>
              <a:rPr lang="en-US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.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ทักษะที่ทำให้เกิดความพร้อมในการปฏิบัติงาน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(</a:t>
            </a:r>
            <a:r>
              <a:rPr lang="en-US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Employability Skills)</a:t>
            </a:r>
            <a:endParaRPr lang="th-TH" sz="4000" b="1" dirty="0" smtClean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474" y="683483"/>
            <a:ext cx="6841010" cy="811049"/>
          </a:xfrm>
          <a:noFill/>
          <a:ln/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ระเด็นในการเตรียมความ</a:t>
            </a:r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ร้อมนักศึกษา</a:t>
            </a:r>
            <a:endParaRPr lang="th-TH" sz="4400" b="1" dirty="0">
              <a:solidFill>
                <a:srgbClr val="321D8B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194" name="Picture 2" descr="http://www.uvic.ca/coopandcareer/assets/images/events/other/iheartc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88" y="4641814"/>
            <a:ext cx="48291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10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5718" y="4531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 dirty="0">
              <a:solidFill>
                <a:srgbClr val="D21CBC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314" y="1782564"/>
            <a:ext cx="5688632" cy="72008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1.</a:t>
            </a:r>
            <a:r>
              <a:rPr lang="th-TH" sz="44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ความรู้ทั่วไปเกี่ยวกับสหกิจศึกษา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801E1E"/>
                </a:solidFill>
                <a:latin typeface="LilyUPC" pitchFamily="34" charset="-34"/>
                <a:cs typeface="LilyUPC" pitchFamily="34" charset="-34"/>
              </a:rPr>
              <a:t> </a:t>
            </a:r>
            <a:endParaRPr lang="th-TH" sz="4000" b="1" dirty="0" smtClean="0">
              <a:solidFill>
                <a:srgbClr val="801E1E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474" y="683483"/>
            <a:ext cx="6841010" cy="811049"/>
          </a:xfrm>
          <a:noFill/>
          <a:ln/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</a:t>
            </a:r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เต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รียมความพร้อมนักศึกษา</a:t>
            </a:r>
            <a:endParaRPr lang="th-TH" sz="4400" b="1" dirty="0">
              <a:solidFill>
                <a:srgbClr val="321D8B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810" y="2272471"/>
            <a:ext cx="4428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หลักการสหกิจศึกษา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ประโยชน์ </a:t>
            </a:r>
            <a:r>
              <a:rPr lang="en-US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/ </a:t>
            </a: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ความสำคัญของสหกิจศึกษาและความเชื่อมโยงกับอาชีพในอนาคต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บทบาทและหน้าที่ของนักศึกษาสหกิจศึกษา </a:t>
            </a:r>
            <a:endParaRPr lang="th-TH" sz="4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" name="Picture 3" descr="C:\Users\Kekarat\Desktop\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3" y="2430636"/>
            <a:ext cx="44041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41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422" y="-9661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314" y="1782564"/>
            <a:ext cx="8712968" cy="72008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3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2.</a:t>
            </a:r>
            <a:r>
              <a:rPr lang="th-TH" sz="43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ความรู้ความเข้าใจเกี่ยวกับองค์กรและสังคมการทำงาน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 </a:t>
            </a:r>
            <a:endParaRPr lang="th-TH" sz="4000" b="1" dirty="0" smtClean="0">
              <a:solidFill>
                <a:srgbClr val="D21CBC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474" y="683483"/>
            <a:ext cx="6841010" cy="811049"/>
          </a:xfrm>
          <a:noFill/>
          <a:ln/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</a:t>
            </a:r>
            <a:r>
              <a:rPr lang="th-TH" sz="60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เต</a:t>
            </a:r>
            <a:r>
              <a:rPr lang="th-TH" sz="44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รียมความพร้อมนักศึกษา</a:t>
            </a:r>
            <a:endParaRPr lang="th-TH" sz="4400" b="1" dirty="0">
              <a:solidFill>
                <a:srgbClr val="7030A0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8377" y="2354591"/>
            <a:ext cx="44728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วัฒนธรรมองค์กร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ความสำคัญของทีมงาน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อาชีวอนามัย ความปลอดภัย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การเตรียมตัวเป็นผู้ประกอบการ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ระบบคุณภาพ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ส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, PDCA ISO ,  Halal , HACCP    </a:t>
            </a:r>
            <a:endParaRPr lang="th-TH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242" name="Picture 2" descr="ผลการค้นหารูปภาพสำหรับ การทำงา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7" y="2444092"/>
            <a:ext cx="4018991" cy="40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8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ekarat\Desktop\c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98" y="1206500"/>
            <a:ext cx="63976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14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1" y="-3794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0" y="1782564"/>
            <a:ext cx="7807001" cy="93610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4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3.</a:t>
            </a:r>
            <a:r>
              <a:rPr lang="th-TH" sz="44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ทักษะที่ทำให้เกิดความพร้อมในการปฏิบัติงาน(</a:t>
            </a:r>
            <a:r>
              <a:rPr lang="en-US" sz="4400" b="1" dirty="0" smtClean="0">
                <a:solidFill>
                  <a:srgbClr val="D21CBC"/>
                </a:solidFill>
                <a:latin typeface="LilyUPC" pitchFamily="34" charset="-34"/>
                <a:cs typeface="LilyUPC" pitchFamily="34" charset="-34"/>
              </a:rPr>
              <a:t>Employability Skills)</a:t>
            </a:r>
            <a:endParaRPr lang="th-TH" sz="4400" b="1" dirty="0" smtClean="0">
              <a:solidFill>
                <a:srgbClr val="D21CBC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64482" y="630436"/>
            <a:ext cx="6841010" cy="811049"/>
          </a:xfrm>
          <a:prstGeom prst="rect">
            <a:avLst/>
          </a:prstGeom>
          <a:noFill/>
          <a:ln/>
        </p:spPr>
        <p:txBody>
          <a:bodyPr lIns="92360" tIns="46180" rIns="92360" bIns="4618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defTabSz="914400"/>
            <a:r>
              <a:rPr lang="th-TH" sz="60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</a:t>
            </a:r>
            <a:r>
              <a:rPr lang="th-TH" sz="60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เต</a:t>
            </a:r>
            <a:r>
              <a:rPr lang="th-TH" sz="4400" b="1" dirty="0" smtClean="0">
                <a:solidFill>
                  <a:srgbClr val="7030A0"/>
                </a:solidFill>
                <a:effectLst/>
                <a:latin typeface="LilyUPC" pitchFamily="34" charset="-34"/>
                <a:cs typeface="LilyUPC" pitchFamily="34" charset="-34"/>
              </a:rPr>
              <a:t>รียมความพร้อมนักศึกษา</a:t>
            </a:r>
            <a:endParaRPr lang="th-TH" sz="4400" b="1" dirty="0">
              <a:solidFill>
                <a:srgbClr val="7030A0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7368" y="3023516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การวางแผนอาชีพด้านอาชีพ (</a:t>
            </a:r>
            <a:r>
              <a:rPr lang="en-US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Career Plan</a:t>
            </a: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     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เทคนิคการเลือกสถานประกอบการ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ทักษะการเขียนจดหมายสมัครงาน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เทคนิคการสัมภาษณ์งาน </a:t>
            </a:r>
            <a:endParaRPr lang="th-TH" sz="36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06" y="343420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731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1" y="-3794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64482" y="630436"/>
            <a:ext cx="6841010" cy="811049"/>
          </a:xfrm>
          <a:prstGeom prst="rect">
            <a:avLst/>
          </a:prstGeom>
          <a:noFill/>
          <a:ln/>
        </p:spPr>
        <p:txBody>
          <a:bodyPr lIns="92360" tIns="46180" rIns="92360" bIns="4618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defTabSz="914400"/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</a:t>
            </a:r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เต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รียมความพร้อมนักศึกษา</a:t>
            </a:r>
            <a:endParaRPr lang="th-TH" sz="4400" b="1" dirty="0">
              <a:solidFill>
                <a:srgbClr val="321D8B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6145" y="2893456"/>
            <a:ext cx="4788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ทักษะการนำเสนอตนเอง(บุคลิกภาพ)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ทักษะการใช้ภาษาและการสื่อสาร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ทักษะการสรุปความ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ทักษะการเขียนรายงานและนำเสนอ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ทักษะการคิดวิเคราะห์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ทักษะการคิดสร้างสรรค์และนวัตกรรม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710556"/>
            <a:ext cx="78070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3.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ทักษะที่ทำให้เกิดความพร้อมในการปฏิบัติงาน(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Employability Skills)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D21CBC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75" y="3316966"/>
            <a:ext cx="4284762" cy="24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881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1" y="-3794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 rot="19468820">
            <a:off x="44720" y="479291"/>
            <a:ext cx="21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WHAT?</a:t>
            </a:r>
            <a:endParaRPr lang="th-TH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64482" y="630436"/>
            <a:ext cx="6841010" cy="811049"/>
          </a:xfrm>
          <a:prstGeom prst="rect">
            <a:avLst/>
          </a:prstGeom>
          <a:noFill/>
          <a:ln/>
        </p:spPr>
        <p:txBody>
          <a:bodyPr lIns="92360" tIns="46180" rIns="92360" bIns="4618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defTabSz="914400"/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ป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ระเด็นในการ</a:t>
            </a:r>
            <a:r>
              <a:rPr lang="th-TH" sz="60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เต</a:t>
            </a:r>
            <a:r>
              <a:rPr lang="th-TH" sz="4400" b="1" dirty="0" smtClean="0">
                <a:solidFill>
                  <a:srgbClr val="321D8B"/>
                </a:solidFill>
                <a:effectLst/>
                <a:latin typeface="LilyUPC" pitchFamily="34" charset="-34"/>
                <a:cs typeface="LilyUPC" pitchFamily="34" charset="-34"/>
              </a:rPr>
              <a:t>รียมความพร้อมนักศึกษา</a:t>
            </a:r>
            <a:endParaRPr lang="th-TH" sz="4400" b="1" dirty="0">
              <a:solidFill>
                <a:srgbClr val="321D8B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597" y="2893456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ทักษะการวางแผน จัดลำดับงาน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ทักษะการแก้ไขปัญหาเฉพาะหน้า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ทักษะการตัดสินใจ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ทักษะทางคอมพิวเตอร์ เทคโนโลยี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710556"/>
            <a:ext cx="78070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marL="368261" marR="0" lvl="0" indent="-28572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3.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ทักษะที่ทำให้เกิดความพร้อมในการปฏิบัติงาน(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CBC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Employability Skills)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D21CBC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06" y="300670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406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329154" cy="71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W</a:t>
            </a:r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5897409" y="630436"/>
            <a:ext cx="3233226" cy="13274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WHERE</a:t>
            </a:r>
            <a:r>
              <a:rPr lang="en-US" sz="5400" b="1" dirty="0" smtClean="0">
                <a:solidFill>
                  <a:schemeClr val="bg1"/>
                </a:solidFill>
              </a:rPr>
              <a:t>?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28" name="AutoShape 4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30" name="AutoShape 6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267" name="Picture 3" descr="C:\Users\Kekarat\Desktop\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90" y="4014812"/>
            <a:ext cx="53456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2434" y="-12823"/>
            <a:ext cx="4032448" cy="68285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LilyUPC" pitchFamily="34" charset="-34"/>
                <a:cs typeface="LilyUPC" pitchFamily="34" charset="-34"/>
              </a:rPr>
              <a:t>ห้องเรียน (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Workshop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)</a:t>
            </a:r>
            <a:endParaRPr lang="th-TH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11269" name="Picture 5" descr="C:\Users\Kekarat\Desktop\r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630436"/>
            <a:ext cx="5692595" cy="32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5897408" y="3117333"/>
            <a:ext cx="3139881" cy="682858"/>
          </a:xfrm>
          <a:prstGeom prst="rect">
            <a:avLst/>
          </a:prstGeom>
        </p:spPr>
        <p:txBody>
          <a:bodyPr lIns="92360" tIns="46180" rIns="92360" bIns="46180" anchor="b">
            <a:normAutofit fontScale="90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r>
              <a:rPr lang="th-TH" b="1" dirty="0" smtClean="0">
                <a:latin typeface="LilyUPC" pitchFamily="34" charset="-34"/>
                <a:cs typeface="LilyUPC" pitchFamily="34" charset="-34"/>
              </a:rPr>
              <a:t>ห้องเรียน (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Lecture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)</a:t>
            </a:r>
            <a:endParaRPr lang="th-TH" b="1" dirty="0"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5900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" y="-17636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W</a:t>
            </a:r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252314" y="2430636"/>
            <a:ext cx="3240360" cy="12241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WHEN</a:t>
            </a:r>
            <a:r>
              <a:rPr lang="en-US" sz="6000" b="1" dirty="0" smtClean="0">
                <a:solidFill>
                  <a:schemeClr val="bg1"/>
                </a:solidFill>
              </a:rPr>
              <a:t>?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28" name="AutoShape 4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30" name="AutoShape 6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794348" y="5670996"/>
            <a:ext cx="7560840" cy="826393"/>
          </a:xfrm>
          <a:prstGeom prst="rect">
            <a:avLst/>
          </a:prstGeom>
        </p:spPr>
        <p:txBody>
          <a:bodyPr lIns="92360" tIns="46180" rIns="92360" bIns="4618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321D8B"/>
                </a:solidFill>
                <a:latin typeface="Browallia New" pitchFamily="34" charset="-34"/>
                <a:cs typeface="LilyUPC" pitchFamily="34" charset="-34"/>
              </a:rPr>
              <a:t>ควรดำเนินการอย่างต่อเนื่องเป็นระบบ</a:t>
            </a:r>
            <a:endParaRPr lang="th-TH" sz="4000" b="1" dirty="0">
              <a:solidFill>
                <a:srgbClr val="321D8B"/>
              </a:solidFill>
              <a:latin typeface="Browallia New" pitchFamily="34" charset="-34"/>
              <a:cs typeface="LilyUPC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304800" y="486420"/>
            <a:ext cx="8542834" cy="826393"/>
          </a:xfrm>
          <a:prstGeom prst="rect">
            <a:avLst/>
          </a:prstGeom>
        </p:spPr>
        <p:txBody>
          <a:bodyPr lIns="92360" tIns="46180" rIns="92360" bIns="4618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321D8B"/>
                </a:solidFill>
                <a:latin typeface="Browallia New" pitchFamily="34" charset="-34"/>
                <a:cs typeface="LilyUPC" pitchFamily="34" charset="-34"/>
              </a:rPr>
              <a:t>สหกิจศึกษา เป็นกระบวนการเข้าสู่อาชีพ  </a:t>
            </a:r>
            <a:endParaRPr lang="th-TH" sz="4400" b="1" dirty="0">
              <a:solidFill>
                <a:srgbClr val="321D8B"/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2050" name="Picture 2" descr="http://news.siamphone.com/upload/news/nw22245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98" y="1845600"/>
            <a:ext cx="5138936" cy="31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35718" y="817"/>
            <a:ext cx="9287702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endParaRPr lang="th-TH" sz="440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742" y="-10832"/>
            <a:ext cx="9397330" cy="1170252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rgbClr val="321D8B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              </a:t>
            </a:r>
            <a:r>
              <a:rPr lang="th-TH" sz="6600" b="1" dirty="0" smtClean="0">
                <a:solidFill>
                  <a:srgbClr val="321D8B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ก</a:t>
            </a:r>
            <a:r>
              <a:rPr lang="th-TH" sz="5400" b="1" dirty="0" smtClean="0">
                <a:solidFill>
                  <a:srgbClr val="321D8B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ารเตรียมความ</a:t>
            </a:r>
            <a:r>
              <a:rPr lang="th-TH" sz="6600" b="1" dirty="0" smtClean="0">
                <a:solidFill>
                  <a:srgbClr val="321D8B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พ</a:t>
            </a:r>
            <a:r>
              <a:rPr lang="th-TH" sz="5400" b="1" dirty="0" smtClean="0">
                <a:solidFill>
                  <a:srgbClr val="321D8B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ร้อมแก่นักศึกษา</a:t>
            </a:r>
            <a:endParaRPr lang="th-TH" sz="4800" b="1" dirty="0">
              <a:solidFill>
                <a:srgbClr val="321D8B"/>
              </a:solidFill>
              <a:effectLst/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91328"/>
              </p:ext>
            </p:extLst>
          </p:nvPr>
        </p:nvGraphicFramePr>
        <p:xfrm>
          <a:off x="2412554" y="1338610"/>
          <a:ext cx="61926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</a:tblGrid>
              <a:tr h="796120">
                <a:tc>
                  <a:txBody>
                    <a:bodyPr/>
                    <a:lstStyle/>
                    <a:p>
                      <a:pPr algn="ctr"/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 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>
                    <a:solidFill>
                      <a:srgbClr val="DD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 </a:t>
                      </a:r>
                    </a:p>
                    <a:p>
                      <a:pPr algn="ctr"/>
                      <a:endParaRPr lang="th-TH" sz="3200" b="1" dirty="0">
                        <a:solidFill>
                          <a:schemeClr val="tx1"/>
                        </a:solidFill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>
                    <a:solidFill>
                      <a:srgbClr val="DDEFF3"/>
                    </a:solidFill>
                  </a:tcPr>
                </a:tc>
              </a:tr>
              <a:tr h="796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</a:t>
                      </a:r>
                      <a:r>
                        <a:rPr lang="th-TH" sz="3200" b="1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 </a:t>
                      </a:r>
                      <a:endParaRPr lang="th-TH" sz="3200" b="1" dirty="0" smtClean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</a:t>
                      </a:r>
                      <a:r>
                        <a:rPr lang="th-TH" sz="3200" b="1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 </a:t>
                      </a:r>
                      <a:endParaRPr lang="th-TH" sz="3200" b="1" dirty="0" smtClean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/>
                </a:tc>
              </a:tr>
              <a:tr h="796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3</a:t>
                      </a:r>
                      <a:r>
                        <a:rPr lang="th-TH" sz="3200" b="1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ภาคการสอนรายวิชาเตรียมสหกิจศึกษา </a:t>
                      </a:r>
                      <a:endParaRPr lang="th-TH" sz="3600" b="1" dirty="0">
                        <a:solidFill>
                          <a:srgbClr val="DA0000"/>
                        </a:solidFill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>
                    <a:solidFill>
                      <a:srgbClr val="DD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3</a:t>
                      </a:r>
                      <a:r>
                        <a:rPr lang="th-TH" sz="3200" b="1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ภาคการยื่นสมัครงาน</a:t>
                      </a:r>
                      <a:endParaRPr lang="th-TH" sz="3600" b="1" dirty="0" smtClean="0">
                        <a:solidFill>
                          <a:srgbClr val="DA0000"/>
                        </a:solidFill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ctr"/>
                      <a:endParaRPr lang="th-TH" sz="3200" b="1" dirty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>
                    <a:solidFill>
                      <a:srgbClr val="DDEFF3"/>
                    </a:solidFill>
                  </a:tcPr>
                </a:tc>
              </a:tr>
              <a:tr h="796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4</a:t>
                      </a:r>
                      <a:r>
                        <a:rPr lang="th-TH" sz="3200" b="1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baseline="0" dirty="0" smtClean="0">
                          <a:solidFill>
                            <a:srgbClr val="C0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ภาคปฏิบัติงานสหกิจ</a:t>
                      </a:r>
                      <a:endParaRPr lang="th-TH" sz="3200" b="1" dirty="0"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ปีที่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4</a:t>
                      </a:r>
                      <a:r>
                        <a:rPr lang="th-TH" sz="3200" b="1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ภาคการศึกษาที่</a:t>
                      </a:r>
                      <a:r>
                        <a:rPr lang="th-TH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 </a:t>
                      </a:r>
                    </a:p>
                    <a:p>
                      <a:pPr algn="ctr"/>
                      <a:r>
                        <a:rPr lang="en-US" sz="3600" b="1" baseline="0" dirty="0" smtClean="0">
                          <a:solidFill>
                            <a:srgbClr val="DA0000"/>
                          </a:solidFill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Reflections</a:t>
                      </a:r>
                      <a:endParaRPr lang="th-TH" sz="3600" b="1" dirty="0">
                        <a:solidFill>
                          <a:srgbClr val="DA0000"/>
                        </a:solidFill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vcharkarn.com/uploads/210/21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98" y="2646660"/>
            <a:ext cx="2147422" cy="30542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8857304">
            <a:off x="103898" y="1574742"/>
            <a:ext cx="218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When?</a:t>
            </a:r>
            <a:endParaRPr lang="th-TH" sz="4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4770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2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 smtClean="0"/>
              <a:t>W</a:t>
            </a: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00386" y="3654772"/>
            <a:ext cx="7560840" cy="18722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ก</a:t>
            </a:r>
            <a: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ารเตรียมความ</a:t>
            </a:r>
            <a:r>
              <a:rPr lang="th-TH" sz="60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ร้อม</a:t>
            </a:r>
            <a:b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</a:br>
            <a: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cs typeface="LilyUPC" pitchFamily="34" charset="-34"/>
              </a:rPr>
              <a:t>                   </a:t>
            </a:r>
            <a:r>
              <a:rPr lang="th-TH" sz="6000" b="1" dirty="0" smtClean="0">
                <a:solidFill>
                  <a:srgbClr val="00B050"/>
                </a:solidFill>
                <a:latin typeface="Browallia New" pitchFamily="34" charset="-34"/>
                <a:cs typeface="LilyUPC" pitchFamily="34" charset="-34"/>
              </a:rPr>
              <a:t>ก่</a:t>
            </a:r>
            <a:r>
              <a:rPr lang="th-TH" sz="4400" b="1" dirty="0" smtClean="0">
                <a:solidFill>
                  <a:srgbClr val="00B050"/>
                </a:solidFill>
                <a:latin typeface="Browallia New" pitchFamily="34" charset="-34"/>
                <a:cs typeface="LilyUPC" pitchFamily="34" charset="-34"/>
              </a:rPr>
              <a:t>อนออกปฏิบัติงานสหกิจศึกษา</a:t>
            </a:r>
            <a:endParaRPr lang="th-TH" sz="4400" b="1" dirty="0">
              <a:solidFill>
                <a:srgbClr val="00B050"/>
              </a:solidFill>
              <a:latin typeface="Browallia New" pitchFamily="34" charset="-34"/>
              <a:cs typeface="LilyUPC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702444"/>
            <a:ext cx="3043858" cy="13681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</a:t>
            </a:r>
            <a:r>
              <a:rPr lang="en-US" sz="6600" b="1" dirty="0" smtClean="0">
                <a:solidFill>
                  <a:schemeClr val="bg1"/>
                </a:solidFill>
              </a:rPr>
              <a:t>?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28" name="AutoShape 4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30" name="AutoShape 6" descr="data:image/jpeg;base64,/9j/4AAQSkZJRgABAQAAAQABAAD/2wCEAAkGBxQSEhUUExQVFhUXGBgYFhQXGBkVGRwaHBYZHRgYFxQYHCggGhwlHBoXITEhJSkrLi4uGB8zODQsNygtLisBCgoKDg0OGxAQGy0mICUsLC8sLCw0NCwsLCwsLCwsLCwsLCwsLCwsLCwsLCwsLCwsLCwsLCwsLCwsLCwsLCwsLP/AABEIAOEA4QMBIgACEQEDEQH/xAAcAAEAAQUBAQAAAAAAAAAAAAAABgECBAUHAwj/xABKEAABAwIDBAYGBggDBgcAAAABAAIRAwQSITEFBkFRBxMiYXGBFDJSkaGxIzNCcsHRNENic4KSsvAVU/EWJGOz0uEXJTVUdJOi/8QAGwEBAAIDAQEAAAAAAAAAAAAAAAQFAgMGAQf/xAAvEQACAgEDAwIGAQMFAAAAAAAAAQIDEQQFEiExQQZxEyIyUWGhMxQ0QxUjgZHB/9oADAMBAAIRAxEAPwDuKIiALyq1mtaXOIAAkk5AAakngvLaF+yhTfUqGGMBc465DuGpUdtdk1L1wq3oc2nrTsT6oEGH3Eeu8z6k4RHEoC//AGpNYxZUH3AmDVJFKiDiAMVX5vbmc2B2mUyqmhtR7frbOiTMBtOpVLROXbc8A5R9gKSMogCBEcoV4CAi3ou1WMMV7Oq7UB9KozyxMeAB5FUqbzVbeTe2r6dMfr6LuvpxlLjAD2jXVvDipU4rV7HvfSBVdA6sVHMpnM4g3sudnlBeHARIIGqAy9n31OtTbUpPa9h0c0yNcx4jSNVlKI7S3eqUKhuLAhr4JqWxkUqpMGYBhj8snR3ZLdbv7bp3dFtWnlOT2T2mOGrHDUEd8cOaA2iIiAIiIAiIgCIiAIiIAiKwPzhAXoiIAiIgCIiAIiIArXmFcvG6qYWl2QABJJ0gCfLxQEcuKXpl2WvE0LUtMH1alwQ1zSYMEU2xkftH9lSfCNVody6B9DpvdOOtNd864qrsZaeeEEN8GhSBAEREBqd4bpzKOFgJqVSKVOPafILvBrQ5/g0rM2datpU202CGMa1rRJOQEanMnvOa0Va6Y66fVe9gpWrerziOvqNl+euIUjTAAg/SOGciPWjXuLpzXMBoW4IONzR1tXQtLGuypU8iCHtxEE5M1IEgcwHVQ3a3+4XtO4YAKNyRSuGjTrCZp1QI1zcDBz8VM2jJarezZ4uLOvSMdqm6Cc4I7TXR3EA+SA2jSrlpt0todfZ29VxzdTbiMRLgIcYHAkFZ+0No0qFN9Wq8MpsBc5x0ACAykXLt6+lK1Nu42N230hpa5rX29fC8A9phLqYAJByMjTUajD3Z6ZKTxhvmdS7/ADKTXPpnjmztPbygYh38vOSPcHXUXBa3SCb64f192+wsmiAygHurVJBiHtY7C7skk5BogCTLl0bdHfa1uiyjbsusLRAe+nUe2RAh1aXdrPMuPiV4pJjBNEVuJVBWR4VRFRzo1QFVz/bjvQby3NvUqF1xVirbGoagc1xPaa15JZ2iYgxlAyBC2W03P2g4MtLsMoMc5tw6nIqSIgMeREGTmPHOIWbsPdO1tX9ZSpzUMzVe4veScnHEdCc5iNSgNyy5GIsxNLwJLZEgHQkagTxXu1c76RX2zQyrSc0XvWM6l1MzUJmIOE+qRIz1mIMwpeduUaRpUq9VtOrUZiDXdmTLQ4AnKcThlM92SA2yK0OCuQBERAEREAWn3x/QLv8A+NX/AOU5bheN1TxNLTEOBBBzGYjPuQFmzfqaf3G/0hZK0G5NcmzpMdOOlNF864qTiyTyxAB2ecOC36ALzqvIBgAmMgTHDnBXoqQgIzu7usKIBrvNesCXBzhDGOcS5xp09A4ku7frHmBAEla2FUNVUAVtSIMxHGdI4yrlqt6b8ULSvVdENYcjxJ7LW+JJAHeUBznZvSfaWVvToubUqvYagIpNENGNxALnuaCe4E8Fz/be/N0+vUfRu7g0nggU6zaeENJMsdQBfSdlAxxJnMc4/tei5lVzHCmHNAB6shzTIxAlwJBMOExAyiMisNaXJmaRQBVhEWAAWcNsXPVil6RX6oAAUhVqCmAMwOrxYYBE6cFgogJ50db707AvNw68qFxgU2Pa6iBDZcWPcD1kzmOELtO7e+dpfSLeqHPAJNJ3YqAAxi6t2eHMZ6ZhfLSlm5Ow74kXVq5lPCYa+oXAPhwJbDWklstg6cpmYzVmO56oOTxFH0zjVHCVEDfVHRVc4B0DEGOLmtOQ7JIGJszmQDpIUm2XddYwOOuh8QkLVJ4Mp0uCyeezNjUbcEUWNphzi5waNSdSf7yWi2tXZfPqWVKvUpvpuYa4a0tmnIxMFSMpnh4aFS1ePUNBLg0AnUgZnx5rcaTUbK3btbaDSota72yMTzkJ7ZzzPKM1o979vWNSk+g4suKhBDKVNorODyHNaQWjskExkZE962G29oGpW9ANOu0VqTj6TTyDcs8+WgJ/aA4ytxsfY1C3ptZRptaGiJA7R4El2pJjNAYu59Gqy0oNrT1gYMWKcQ5B0k5gZFbtUDVVAEREAREQBWuCuRARao70O8cXH6C7LYyJDLgANjIQ0VGjUn1m/tKT4hosbaOz2V2Op1BLHiCNPMEZgjgQo7Z7YdZEUb1znU9KV84QwjOGXDtGVB7RgOnhmgJai82VQROUROvD8VeEBVEVr3QgKly4j0370NqObZUnTgIfWLdMcECmTzAkn7ze9dA2tvE6u91tYAVKo9eufqaXAy+CHVBwaO88CFw7pE3eNhdim6qar6lIVn1CIkurVmjIkn1WNmSZMrCfY9RGAFfToOcQGtc4uMNABJccshz1Cy9i7Lfc1mUWTLiZdBcGtHrOgawPCTAnNdL6PdiMNvbXDwcbBXAYR6rzXcC7PRwawN4Rmo85KKySKqXN4ILU3VqhryCHRVFGlhB+kqYvpMMwQ1gDpdzHDMrdbpbmCs66bWEtpVRRa8ZS5lU9aW8R2WgSR9vuK6maQkGM2zB5TrCrTphogAASTAyzJknxJJJUd35XQmx0kU8nHd69ya1s8upNdUonMFoxOb+y4a+YUfuLL6NtVkupnsvMQGVftUz5FpDuM8wQPoQLyq27XAtc1rmuyc0gEEciDr5r1aj7nk9Gm8xOFbb2I+gy3q6sr0adRroPrFjXPacoBBJI7iO9S3c7felSoijdHCKYDaZaxxBaI9YNkl0k5wAp/tHZFGtR6h7B1cANaOyGwIbgA0w8OS5Bvbuu+zNN2bmP7M/ttyI/igvGmRjgs1KNnRmqVc6Xyidmo1g8CMJaRLS0yCOYOilG79YYC3iM47lzDozqB1o2HudgJZDiDhMAlrYGTcwQO/yE42ZUw1Wd5j3/ANhaqn8Ow33R+JUSwK5WhXK0KdBERD0IiIAiIgCIiAIsDbO1KdvRfWqGGsEnmTwaJ1JOQHMqB2lDaW1B1vW+iW5PYawnE5uIHFIIJy4kgGDlBQHS15V6DXtLXNDgciCJBHeCuf19k7SsJqUbg3VNubqNWS8t7OKCSc9dCI5HQy/dvbVO8otrUjIOThxa6JLT7x5EIDXP3bfRg2dzUotB+pcOvo6jIMf2mjL7LhrAgKj7rajGj6C0q8JZVewnvLHshvhiPmpQiAijb3arw4C2tKRjIvrOdnwyYwz5kKx+7Ve5n026fUYf1FEdRSghstJHbcMjqftGIUuVlVAa1tOhaUchTo0mfwNGep8SfElcQ6XNrUL6vQfbBxcAaTnObhD8TgaYEmcnGoMwPX4hTmnaO2zdVDVJbZ27sNNrSAXv0cSZPfmNAQAQZKke1LC3t2BrLeiOX0bTEEaEjWVhZJKOWZQi5SSRzvo02H1NA1ajAKrnPAkQ5rRhaWnPmye6TzKmTGAZAADPICNTJ+KpTJOvxiR7leqmU3J5L2utQWDydW4N7R7tB4n8FdSDvtEHuAyHnxWs3n222zoiq4dkvYwmMWEOObsIILoAOQIzWq3C3sdftrY2Na6kWy5shrg/HhIa4ktPZMiTwzXvwpcefgx+NHnw8krREJWCWTazwNcj1mkDnM+/krq9ux4Ae1rgHBwDgCMQMtdnxHNYVjty3rvdSp1MTwA4tLXtlp0ewuaA9v7TZGYzzC2FMQMlk4uL6mCcZEP6PqHUPvLWMPV1i9rZJJY4AMMnUANbn3mVMgYz5ZrJ2ZujRNwL14JqmkKYGjQJdLo4uILRnMYVZeUMDy3lp4cFuug1iZHptjJuslFlciowOHn4rKUQsLw03TwOo59/ipSyuHCQZBUym1TiV99Lrl+D0e6Fj2l/Tqz1dRj41wua734SYUUvLH/ErqpSe53olsQx7A6BVrEYnB2EzhY008tCT3FZV7uXRAFS1YLe4ZJpVKcDtRo8ZhzDoRC3mglaLmt1v3Vrto0bKliunt+kDmkCm6Ic2HEZg5yThAI1JQblbSqQ+ptBzXmCQ11TCDw9UgH3IDpSLnVjvHc2NwLfaWE03fV3QGRz+0RkW5gHIFpGcggroeIIC5ERAQPfhwuLyysSQWvcatVkkdhodE9xDKnuU4pMjLhkAFAtsA/7QWRMx1DoPCQ26nPzb7wugBAWuZKgWyXiz2zUtxlSumdcxusP7ZJ7pwVfcF0BQPfUYdp7MIyJe8EjWMTBE8szl3nmgJ2CqqjQqoAtJvpdmlZXDxM9W4Ag4SC7shwPAgunyW7Wh38o49n3QmIpOfnp2O2fg0jzQGB0XW4bs2iQAC41Ce/6V4B/lDR5Ld7asetZl6wzH5fL3LSdGFSdm0RMkGqD3fTPIHuIPgVLIWMoqSwzKMnF5RBw0gkHh/eiqpFt2zxNDgM26+HFRxVdtbg8FzRcrI5Nft7Y1O8ouo1ZwkgggwQ4aOE5e9Yu6+7FGwa9tLES8gve4yThnCIAAAGI6Dit2qPcACToFhzlx4+Db8OPLljqVWPtC36yk9gcWl7XNxDUSIkEKx1wHZHEyeOWY8eCysI9yxTw8nsllYOWbkbmXdG9bWrjAyjiAcXYsYwuaA3tSGjXOOHl1uwt8bw3hx8FjwtpsIgPJJA0aJIEk8BOpy0UhTds1kiygqa3xJHgWn3gtsg8ajI+C3S8rimHNIOhVhZBSjgq658JKRDFmbOvTTdn6p1H4hY9xRLHFp4GP78l5qqTcJF04xsh18mR0fCHbQyib2q4fdcGuafAghSbad6KNKpVMQxjnZnCDAkCeE6KMbKrCjVLwPXDWviNGuOFxn2Q5/kTrAjN35J/w+50+rPH46KzqtViKe6p1ywzQ9ENMVKVxcOA62pXcHOgZjCx5A5Aue6fAcl0EBR3o9tms2fb4RGJuN2ZMucZJzUjW01Gk3t2K27tqlIgYommYzDwOyQeHLwK1nRntk3Vm0uMvpnq3HnDWlp/lIE8wVLcK5/0eNNK+2jRIaAKmPLhL34QBywkIDoKIiAhHSTbOY2hetbiNrUDnN/YJE5TzDc+EzoCRLdm3TatNlRhlj2hzTBEgjiDmD3HMcVgb0bYba2tWq9odAhrHH13OyawiDkSc8jkCtf0d7GqW1tFQuxPOPqp7NOfstAyaeJAylASguUBsh6ftbr2mbezaabTlDqpDpgEcMWv/DZzU6r0A8Frsw4EEcwRmFAt0rg7OuXbOqmWPmpa1DhbIcTLDH2iQfMaCQEB0BghXK1rpVyAKyq2RCvVj3xwQEA3QqegXVbZ9QlrXO6y2cZwuBA7IPPQeII5T0Alc9vbf/FNoOa4f7paGCQT9JUMSA4DmIgHRs/aET+o7IoCN787107GlmZqva4UqeskACXcmgkTn4LmewN+hAZdTkMqoBJP32ga94HDTnot99tm7vKtTPA0mnTEk9hpIB/iPa8wM4k6EqBdPm8HTaLb4wrzLuzuVvcsqNxMc1zfaaQR7wvUiVxGyv6lF2Km9zD+yTB8RoR3FdM3Y3lFy2MI6xoGNoMfxNnVvy9yiyjgytocCQvYCIIlUp0g3T45/FeZuT7D/dPxV3WGCSMI5kj5f91h3ND/AAY+1dpU7emalR0Ae8ngAOJXItvbTddVnVHiBo1moaBwHzPeSvXePajrmu95cSzERTE5BoMAgd+vmtYt8VgsKKFFZfck26+/FzZQ1pFSkP1VSYGnqO1Z8R3KXN6Trq5qMpWdtTxmC41XkiNHnslsAEjOSf2SuVwpd0aOAuakxPVGP5mzHktqtkjRqdFS058ep1W8uhVaxxbhfHaGo7wHcYM8FiIijTk5PLIlcFBYQW4oMFxbVKDoktcyTmO0DhJHdl7lpythsJ8VQOYI/Gfh8Vt08+M/c0auClDP2Nf0TXs2houBbUoVHtc0zPacXSeXaLmxzYpuCucbcq+ibUpuswalau36e2BhpE5PLvsOyJzByBPHPolE5Z8grQpylxcNptc55Aa0EuJ4ACSVBuiyhj9Juy0jr6zsGLXDJdroRLoy4tKyOlSnXNr9ET1YcDcMaYc6nEQHEGGzrlyOYkHf7tXNGpb0nW8dVhAaBHZgQQ6PtAiD3ygNuiIgIbtlvpe0aFvH0du30irxl5MUmHlwfmDlyUvpBRfcf6V11dmD11dzaZBDgaVLsNwmJALg8x4KVoAovvvsJ1zQxUjFeiesouGuIZ4fMRw1AUoVr9EBq91trC7tqdYCC4dtvsvGTx7/AMPBbZRDY1D0S/q0BlRuQbik3OGvaQKzRwjtNMcMgFLm6IA4rS7x7X6mjVLCHVQw9WwQSXHJkidJz8AVdvVi9Eq4CWuDcUiZgEFwBGYkAjzURpREjjn4znPee/ipOnoVvdlHu+7y0WFGOWzN3VumWlsymWvfUdifVdlnUcZdOIg8gDGgnU54e+W+L6drUwtDXPb1bTMkOdkTpBAEnTXuKqSoD0iXhNVlHgxuI/ecfwaBp7Sz1VVdNTfkj7Br9ZuOvhXLpFdXheCJYYyRUCqufPr2MFF7Wt0+k8PpuLXDQj8uPgvJEDSZNrDpBe1sVaQefaaQ2fEGQPL4LC2/vpUuGGnTb1TD6xmXEcsXAZcFFkXmEaVRBPOAiKS7k7nv2i+pFTq20g0k4S6S7FABkDKM/ELOMXJ4RlbbGqPKXYjS2O720vR67KmoGTvunX8D5KaXPRDdBpLK1F7suyQ5g7+1n8lprro32iwwKAeAPWZUpx4Q9zXT5LJ1TXgjf1unsWOSOk0qgc0OaZaQCCMwQeIKvUG6PNwrj0xlxXpOpU6Uuh8AvdEBobrGck6LtPobPYb7h+SR0ra7lTdq41z4rqQ8LabModUHVn5Na0nTOAJJjwnJSClRa3QAeAhRTpIqOdbstqf1lzVZSHGGmS9xbxaAAD95bq9MovLZEt1jmsJHnuBbOqmtfVWw+5cSxsk4aI9UeZHDkOcCZBsLwtLYU2tY0Q1oDRxyAAGfgFkKUQyypSDgQQCCIIOhB1BHJc93a/8ALL99kZ6m4PWW5zIDsxhJPGAG555MnVdFUY332O6vbl1ORWonraLhE4m5lufMSNRmB5gSPGPa+SouU/8AixV/9qP53f8AQqIDoW6Nj1Fnb0+IptJyw5uEmRzkrdKkKqAKhCqiA0m9FCKbKzfWt3itPHA3Kq0SYk0i8Z8YW4okEAgyDoRoRzHclRs5eKx9lNIpNaZ7MszEThJaCByIEjuIQHrXp4mlp0Ig/wCq5zs/stwnWm51M8fUcWkfCF0py53dEi7uWxAxtcO+WNxR5/EqXpJfM0c56jqzTGxeGbbey3pstOtaA0UiyrIgZDJ2XHsk/BcGv7s1qj6jsi8kxrHIT3DLyXerrZFO/sepqOc0AjNhzBaTEjR3DIyNOIEcR21sCtax1oEGIe3NsngTwPcq7WSknwf3Ox9N16Zr48fqaX/RrERUcoKOsyVREQBERAF1zoVeW0qow5PqZO8GAHL3LkYXXOjC6LLA4fW61+cTlDdPNeSs+GubeMFfuSzTxx3Z1IJhWr2Xdue4yRHAZf6rbKdp743Q5x7HLzg4vDLOrV6It5iFFb8ddtWiw5toUH1jLQQHPcGMh3AxiP8AAfFSpR/ZbS69vXkEYeootOYBa2l1nHU4qztOQQEgREQBUIVUQGu/wK2/yKX/ANbPyRbFEAREQBERAF4CkQ5xAEOIPfMAGfINC90QFrgoZvTZCnWpVB+sL2uz4kNc0Ry7LveFNJWg30pTbF3Gm5tTnkHCfDKZPKVspniaZA3Kn4umnH8Gs2deYaVRvOPjr8AserTDmlrgCCIIOYIPAheVqdc+WXdzWQoO5v8A33gn+l01t8M/k5/vLuThDqlvoJLqZOgHsE93A+XJQVx0Xc7y1ZVYWPGJp1bJE+MFRnaG4VB+dNzqZzynE3wg6BQ4Sy8HVR1HGPzHNEUsvN1uqMOY6ODgSQfAhelPdYyB1LiXCRM/NW8dqm4qTnHD/JXT9RUxfFQln2IeimtbdQtmaEwJyM5e9YA2bS9gfH81uq2WdqzCcX7Gmz1PTU8TrkvcjIXYui7Zr32LHQMLn1CD4Ow/Np9ygf8AhlL2B8fzUg2LvDXtaYpUXAU2zhYWggS4uMHXMknVZz9NXTWJNNEDV+p6LYYjFrqdV2TZFmbx2pyPl3LZgrlVPfu7BBPVuHEYYnzlZ1v0iVROOgx3LC8sjxkOlZV7HfRDjFdPcrXutM3lv9HSZRQi26RaRjHSqNPGCHAeGhPuW4td8bR8fShk/wCZLPeXZD3rXPS3R7xZujqqZdpI36xLe1LX1XTPWPDx3fRU2R/+J8160blrxLSHA5gtIIjhmF6Byjm/JcipKBD0qiIgCIiAIiIAiIgCKhWt2/ddTb1ag1a0kePD4r1JtpIxlLimzA29vTStey6XVOFNsTnMFxOgy8e5QPbO99xcAtkU2EEFjc5B4FxE+6NfCNDVqFxLnGSTJJ1PeVYuq0m11VJOSy/yc3qNwsseF0RnbM2m6i4n1gQAQTwGkFSuz2tSqDsug+y7I+HI+Sg6osNfs1Oq+Z9JfdG7QbtbpFxXWP2OjooBb3tSn6j3DunL3FZ9PeKsOLT4t/6YXP2+m70/kaf6L+r1HS188Wv2TCF5FwdMajQ/35+5RwbzujOm2eYJj3Efiq0t5AP1WUH7UkmSZMjvKivZNaunH9kqO9aLvn9Ekx6Hz8o1KiO8Fi2mWuGWPES3lnw9+ngvZu8jpP0bI5CR5k8fgtVeXbqrsTzJiMsgBwAHJW+0bZqtPdyn0j5/JUbvuel1FPGHWXj8HgFVEXVo5cIiICiKqLzAPS1uH0zipucw82mPfGvFSXZW/VellUiq3mYa73gQfPvUWRR7tJTavnijfVqLK38rOz7D29SuhNN2nrMcIc3xH5StsFwvZ1+63qNqtJBaZPe37QPiF3GgZE8wCuW1+j/pppLszodDqvjw690eiIigk4IiIAiIgCIiAoVpd8KBfZ3DW6mm74CfwW6K861IPBa4SCCCDoQdQRyXsZcXkxmuSaPnm2vgYxZHnz/JZgWbvbuVVsyXsmpQzIcJLmD/AIgjQe0MucKM06pbof78F12n1kZxzk5i/TOMsM3Sotcy/PEA/ArIZftOshTFdBkZ1yRkovNtw0/aC9GmVkpJ+TBprwVREWYKKqImDwIiIAiK1zwNSB4rxguVF5OuWDiPLP5Lxfft4AlYOyK7szUJPwZao9wGpha99846QPisWpUJzcfetctRFdjONLfcyr69lpDeRk6cF9FWnqN+6PkuRbmbjVKr21bhvV0mkHq3Ah7+MEZYRMa6/LsFMRl4Lmdy1Ctmkn2L7bqHXFtruXoiKtLIIiIAiIgCIiAIiIC1+ijW29yLS5zdTwO9ulDDwziMJ8wdSpOqFexlKLzFmMoKSw0cj270aVKTHVKNUPDQXYXDC6Br2gY096ib9gXAAPVkg6RDsvAHLzXedt/o9X92/wDpKg1r6jPut+QVrpNTZNPJzG9XLSShwXc5bPDihCwtu2hZdV2gaVHERwa4lzRP3SFjCnV4YvI/91q/1jjJxlHsWsNuVkFOL7o3AqEaEjzVRXcPtH3/AJrTOuKg1JHkrqN66RiOUiT3TmtsN4rbx1MZ7ZNLPQ3PpL/aKeku5lV3htzTuHsoxgGHCXGSZY12vmVrIrfs/BWS1Da8kCNSaTNl6S72irTWd7R961dxWqsEnDyyz4LL3gDqNZ1NruzDCOfaYDB8CSFH1GujUsyybqtK7JcVg93PJ1JKotUypUdoTHPIfEL19FJ9Z5PdJPzUGW9Q8JkyO1y8tGzo0y9wa0FziYDRmSeQHFb6y3JvqpEW7miYxVHNYB3lpOIjwBWDuBbNG0bU8cepM/ZcvoYNWtbrOxfKsGxbbCPdnL9mdFJOdxXjSW0gJ0MjE7LlBwqY7F3PtrWDTp9sfrHdp/CTJ08gOKkEIo9mots+pkiGnrh2RVERaTeEREAREQBERAEREAREQBUKqqFAYG2/0er+7f8A0lQa1+rZ91vyCnO2/wBHq/u3/wBJUGtfq2fdb8grDQ+TjvVP+Mg++9rguMUGKjGuk8Tm0kfyhR9TbpJtwG2dTPtNqsPLsuaR5nG73KEqj1X80vc63b/7Wv2RRzQRBWquaGEkcM4W1XjdU5aeYz/Nak8EtrJtL2uaj8RiXU6Jy0zt6R/HReMLD2b6nmfwWYu00zbpi/wjlroKM3FdkYG2DDB4/gVmb708F9VbrDaHxtaR/FYe2fUHj+BWdvrUD9oVSNPoW+bbekx3xaVUbu+yLTbYp9fJj0mQAO5XIioC2JD0f0y7aFvAmHFx8A10lfQC4j0SUMV/OfYpPd4klrIPk+fJduUzT/Sap9wiIt5gEREAREQBERAEREAREQBERAFQoiAwNufo9b92/wDpKg1t6jfAfIIisND5ON9U/wCP/n/ww+kT/wBPtv3x/oeuZoio9V/NL3Ou2/8Ata/ZFFbU9V3gfkiLSTC3ZvqHxPyCy/7+aIu10n8EPZHL6j+WXuzC2x9WfP5L33m/Tqv7wfIIipt3+pFrtnZhUCIqIszo/Qx9dX/dt/rK62iKbR9Bqn3CIi3GAREQBERAEREB/9k=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http://www.a-academy.net/wp-content/uploads/2014/06/salary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46" y="585178"/>
            <a:ext cx="4824536" cy="25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76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8418" y="280989"/>
            <a:ext cx="7746032" cy="1169987"/>
          </a:xfrm>
        </p:spPr>
        <p:txBody>
          <a:bodyPr>
            <a:noAutofit/>
          </a:bodyPr>
          <a:lstStyle/>
          <a:p>
            <a:pPr algn="just"/>
            <a:r>
              <a:rPr lang="th-TH" sz="3600" b="1" dirty="0" smtClean="0">
                <a:solidFill>
                  <a:srgbClr val="002060"/>
                </a:solidFill>
              </a:rPr>
              <a:t>ผลการสำรวจ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      การจัดเตรียมความพร้อมนักศึกษา</a:t>
            </a:r>
            <a:r>
              <a:rPr lang="th-TH" sz="3600" b="1" dirty="0" err="1" smtClean="0">
                <a:solidFill>
                  <a:srgbClr val="002060"/>
                </a:solidFill>
              </a:rPr>
              <a:t>สห</a:t>
            </a:r>
            <a:r>
              <a:rPr lang="th-TH" sz="3600" b="1" dirty="0" smtClean="0">
                <a:solidFill>
                  <a:srgbClr val="002060"/>
                </a:solidFill>
              </a:rPr>
              <a:t>กิจศึกษา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100" y="1482726"/>
            <a:ext cx="7499350" cy="3756222"/>
          </a:xfrm>
        </p:spPr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สถานศึกษา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18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แห่งทั่วประเทศ</a:t>
            </a:r>
          </a:p>
          <a:p>
            <a:pPr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(มหาวิทยาลัยของรัฐ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13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แห่ง เอกชน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5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แห่ง) พบว่า</a:t>
            </a:r>
          </a:p>
          <a:p>
            <a:pPr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1548458" y="6247060"/>
            <a:ext cx="7272808" cy="487362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การสำรวจการจัดเตรียมความ</a:t>
            </a:r>
            <a:r>
              <a:rPr lang="th-TH" sz="2000" b="1" dirty="0" err="1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พร้อมสห</a:t>
            </a:r>
            <a:r>
              <a:rPr lang="th-TH" sz="2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กิจศึกษาของสถานศึกษา (เอกราช </a:t>
            </a:r>
            <a:r>
              <a:rPr lang="en-US" sz="2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:2558</a:t>
            </a:r>
            <a:r>
              <a:rPr lang="th-TH" sz="2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0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78300"/>
              </p:ext>
            </p:extLst>
          </p:nvPr>
        </p:nvGraphicFramePr>
        <p:xfrm>
          <a:off x="1764482" y="2862684"/>
          <a:ext cx="655272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083"/>
                <a:gridCol w="17126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หน่วยงานที่จัดเตรียมความพร้อม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ร้อยละ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1.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จัดร่วมกันระหว่างส่วนกลางและคณะ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61.11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2.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จัดโดยคณะเพียงหน่วยงานเดียว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27.77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3.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จัดโดยส่วนกลางอย่างเดียว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11.11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th-TH" sz="2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8418" y="280989"/>
            <a:ext cx="7746032" cy="1169987"/>
          </a:xfrm>
        </p:spPr>
        <p:txBody>
          <a:bodyPr>
            <a:noAutofit/>
          </a:bodyPr>
          <a:lstStyle/>
          <a:p>
            <a:pPr algn="just"/>
            <a:r>
              <a:rPr lang="th-TH" sz="3600" b="1" dirty="0" smtClean="0">
                <a:solidFill>
                  <a:srgbClr val="002060"/>
                </a:solidFill>
              </a:rPr>
              <a:t>ผลการสำรวจ</a:t>
            </a:r>
            <a:br>
              <a:rPr lang="th-TH" sz="3600" b="1" dirty="0" smtClean="0">
                <a:solidFill>
                  <a:srgbClr val="002060"/>
                </a:solidFill>
              </a:rPr>
            </a:br>
            <a:r>
              <a:rPr lang="th-TH" sz="3600" b="1" dirty="0" smtClean="0">
                <a:solidFill>
                  <a:srgbClr val="002060"/>
                </a:solidFill>
              </a:rPr>
              <a:t>      การจัดเตรียมความพร้อมนักศึกษา</a:t>
            </a:r>
            <a:r>
              <a:rPr lang="th-TH" sz="3600" b="1" dirty="0" err="1" smtClean="0">
                <a:solidFill>
                  <a:srgbClr val="002060"/>
                </a:solidFill>
              </a:rPr>
              <a:t>สห</a:t>
            </a:r>
            <a:r>
              <a:rPr lang="th-TH" sz="3600" b="1" dirty="0" smtClean="0">
                <a:solidFill>
                  <a:srgbClr val="002060"/>
                </a:solidFill>
              </a:rPr>
              <a:t>กิจศึกษา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100" y="1482726"/>
            <a:ext cx="7499350" cy="4836342"/>
          </a:xfrm>
        </p:spPr>
        <p:txBody>
          <a:bodyPr/>
          <a:lstStyle/>
          <a:p>
            <a:pPr algn="thaiDist">
              <a:buClr>
                <a:schemeClr val="tx1"/>
              </a:buClr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หลักการ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สห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 บุคลิกภาพ  การสมัครงาน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Excel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ทีมเวิร์ก การคิดวิเคราะห์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Critical thinking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, English for workplace , English for communication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 รอบรู้</a:t>
            </a:r>
            <a:r>
              <a:rPr lang="th-TH" sz="2400" dirty="0" smtClean="0"/>
              <a:t>กับอาเซียน 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การจัดทำโครงงาน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/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ประเมินความเป็นไปได้ในการดำเนินวิจัย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เพื่อสห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กิจศึกษา พัฒนาข้อเสนอโครงการวิจัย เขียนรายงานวิจัย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บทความวิจัยศึกษาดูงานอาชีพ และ กิจกรรมนอกสถานที่ </a:t>
            </a:r>
          </a:p>
          <a:p>
            <a:pPr algn="thaiDist">
              <a:buClr>
                <a:schemeClr val="tx1"/>
              </a:buClr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นักศึกษาที่ไปปฏิบัติงาน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สห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กิจศึกษาในต่างประเทศ ต้องอบรมภาษาเพิ่มเติม เช่น 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ไปสห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กิจศึกษาที่ประเทศจีน นักศึกษาต้องเรียนภาษาจีนเพิ่มเติม จากการจัดให้ของมหาวิทยาลัยหรือไปเรียนภายนอกและนำหลักฐานมาส่งไม่น้อยกว่า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ชั่วโมง </a:t>
            </a:r>
          </a:p>
          <a:p>
            <a:pPr algn="thaiDist">
              <a:buClr>
                <a:schemeClr val="tx1"/>
              </a:buClr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จัดเรียนรู้ด้วยตนเอง ในลักษณะ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E-Learning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มีการเรียนตามบทเรียน และทดสอบ </a:t>
            </a:r>
          </a:p>
          <a:p>
            <a:pPr algn="thaiDist">
              <a:buClr>
                <a:schemeClr val="tx1"/>
              </a:buClr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Paper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วิเคราะห์งาน อัตราค่าจ้าง ตำแหน่งงานที่ต้องการ การจัดทำใบสมัครงาน การเสนอตำแหน่งงาน  การจัดทำ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Profile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ตนเอง การเข้าสัมภาษณ์งาน และตำแหน่งงานที่นักศึกษาสมัครและได้รับการคัดเลือกจะเปลี่ยนแปลงไม่ได้ </a:t>
            </a:r>
          </a:p>
          <a:p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001000" cy="70215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382" tIns="46191" rIns="92382" bIns="46191"/>
          <a:lstStyle/>
          <a:p>
            <a:endParaRPr lang="th-TH" sz="440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60381">
            <a:off x="252608" y="424588"/>
            <a:ext cx="1912800" cy="10696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HOW?</a:t>
            </a:r>
            <a:endParaRPr lang="th-TH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400_F_10056459_BuHHVd3shz5jlhYCAmcyqaDEy6xjcl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2315" y="2502645"/>
            <a:ext cx="2748844" cy="39604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ounded Rectangle 6"/>
          <p:cNvSpPr/>
          <p:nvPr/>
        </p:nvSpPr>
        <p:spPr>
          <a:xfrm>
            <a:off x="252315" y="2646660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2484563" y="2646660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324322" y="4446860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24322" y="6103044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2556571" y="4374852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1332435" y="6103044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2556571" y="6103044"/>
            <a:ext cx="43204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700586" y="1668274"/>
            <a:ext cx="63004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54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จัดเป็นกิจกรรมเสริมหลักสูตร</a:t>
            </a:r>
          </a:p>
          <a:p>
            <a:pPr marL="1031826" lvl="1" indent="-571500">
              <a:buFont typeface="Wingdings" panose="05000000000000000000" pitchFamily="2" charset="2"/>
              <a:buChar char="§"/>
            </a:pPr>
            <a:r>
              <a:rPr lang="th-TH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การอบรมเชิงปฏิบัติการ</a:t>
            </a:r>
          </a:p>
          <a:p>
            <a:pPr marL="1031826" lvl="1" indent="-571500">
              <a:buFont typeface="Wingdings" panose="05000000000000000000" pitchFamily="2" charset="2"/>
              <a:buChar char="§"/>
            </a:pPr>
            <a:r>
              <a:rPr lang="th-TH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การบรรยาย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h-TH" sz="54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จัดเป็นรายวิชาในหลักสูตร</a:t>
            </a:r>
          </a:p>
          <a:p>
            <a:pPr marL="1031826" lvl="1" indent="-571500">
              <a:buFont typeface="Wingdings" panose="05000000000000000000" pitchFamily="2" charset="2"/>
              <a:buChar char="§"/>
            </a:pPr>
            <a:r>
              <a:rPr lang="th-TH" sz="5400" dirty="0">
                <a:latin typeface="LilyUPC" panose="020B0604020202020204" pitchFamily="34" charset="-34"/>
                <a:cs typeface="LilyUPC" panose="020B0604020202020204" pitchFamily="34" charset="-34"/>
              </a:rPr>
              <a:t>การอบรมเชิงปฏิบัติการ</a:t>
            </a:r>
          </a:p>
          <a:p>
            <a:pPr marL="1031826" lvl="1" indent="-571500">
              <a:buFont typeface="Wingdings" panose="05000000000000000000" pitchFamily="2" charset="2"/>
              <a:buChar char="§"/>
            </a:pPr>
            <a:r>
              <a:rPr lang="th-TH" sz="5400" dirty="0"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บรรยาย</a:t>
            </a:r>
            <a:r>
              <a:rPr lang="en-US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/</a:t>
            </a:r>
            <a:r>
              <a:rPr lang="th-TH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ดูงาน</a:t>
            </a:r>
            <a:r>
              <a:rPr lang="en-US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/</a:t>
            </a:r>
            <a:r>
              <a:rPr lang="th-TH" sz="5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ค้นคว้า</a:t>
            </a:r>
            <a:endParaRPr lang="th-TH" sz="54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h-TH" sz="5400" b="1" dirty="0">
              <a:solidFill>
                <a:srgbClr val="7030A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6370" y="612312"/>
            <a:ext cx="8424936" cy="1170252"/>
          </a:xfrm>
          <a:prstGeom prst="rect">
            <a:avLst/>
          </a:prstGeom>
        </p:spPr>
        <p:txBody>
          <a:bodyPr lIns="92360" tIns="46180" rIns="92360" bIns="4618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D8B"/>
                </a:solidFill>
                <a:effectLst/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ก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D8B"/>
                </a:solidFill>
                <a:effectLst/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ารเตรียมความ</a:t>
            </a: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D8B"/>
                </a:solidFill>
                <a:effectLst/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พ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D8B"/>
                </a:solidFill>
                <a:effectLst/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ร้อมแก่นักศึกษา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321D8B"/>
              </a:solidFill>
              <a:effectLst/>
              <a:uLnTx/>
              <a:uFillTx/>
              <a:latin typeface="LilyUPC" panose="020B0604020202020204" pitchFamily="34" charset="-34"/>
              <a:ea typeface="+mj-ea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927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6147" y="791546"/>
            <a:ext cx="7329173" cy="104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/>
          <a:p>
            <a:pPr marL="538894" indent="-538894">
              <a:lnSpc>
                <a:spcPct val="120000"/>
              </a:lnSpc>
              <a:tabLst>
                <a:tab pos="368886" algn="l"/>
              </a:tabLst>
            </a:pPr>
            <a:r>
              <a:rPr lang="en-US" sz="4400" dirty="0">
                <a:latin typeface="Cordia New" pitchFamily="34" charset="-34"/>
              </a:rPr>
              <a:t>     </a:t>
            </a:r>
            <a:r>
              <a:rPr lang="th-TH" sz="54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โลกภายนอกมหาวิทยาลัย (</a:t>
            </a:r>
            <a:r>
              <a:rPr lang="en-US" sz="54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Real World</a:t>
            </a:r>
            <a:r>
              <a:rPr lang="th-TH" sz="54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)</a:t>
            </a:r>
            <a:r>
              <a:rPr lang="en-US" sz="54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  </a:t>
            </a:r>
            <a:r>
              <a:rPr lang="th-TH" sz="5400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</a:t>
            </a:r>
            <a:endParaRPr kumimoji="1" lang="th-TH" sz="4400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1487" y="2033314"/>
            <a:ext cx="8164343" cy="34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marL="577386" indent="-577386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โลกของการแข่งขัน และโลกแห่งความร่วมมือ </a:t>
            </a:r>
            <a:endParaRPr kumimoji="1" lang="th-TH" sz="44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  <a:p>
            <a:pPr marL="577386" indent="-577386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โลกที่ทฤษฎีต้องนำไปสู่การปฏิบัติได้</a:t>
            </a:r>
            <a:endParaRPr kumimoji="1" lang="th-TH" sz="44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  <a:p>
            <a:pPr marL="577386" indent="-577386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1" lang="th-TH" sz="4400" dirty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โลก</a:t>
            </a: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ที่เล็กลง และสามารถไปทำงานถึงกันได้ง่ายขึ้น</a:t>
            </a:r>
          </a:p>
          <a:p>
            <a:pPr marL="577386" indent="-577386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โลกที่เราต้องออกไปเจอให้เร็วก่อนใคร</a:t>
            </a:r>
          </a:p>
          <a:p>
            <a:pPr marL="577386" indent="-577386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โลก</a:t>
            </a:r>
            <a:r>
              <a:rPr kumimoji="1" lang="th-TH" sz="4400" dirty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ที่เราต้องรู้จักตนเอง ถึงจะอยู่รอด</a:t>
            </a:r>
            <a:r>
              <a:rPr kumimoji="1" lang="th-TH" sz="44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ได้ </a:t>
            </a:r>
            <a:endParaRPr kumimoji="1" lang="th-TH" sz="4400" dirty="0">
              <a:solidFill>
                <a:srgbClr val="0000CC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7047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44" y="198388"/>
            <a:ext cx="7499382" cy="1170252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ร้อมนักศึกษาสห</a:t>
            </a:r>
            <a:r>
              <a:rPr lang="th-TH" sz="44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</a:p>
        </p:txBody>
      </p:sp>
      <p:pic>
        <p:nvPicPr>
          <p:cNvPr id="13314" name="Picture 2" descr="C:\Users\Kekarat\Desktop\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2" y="1901031"/>
            <a:ext cx="73533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60501" y="5454972"/>
            <a:ext cx="7499382" cy="1170252"/>
          </a:xfrm>
          <a:prstGeom prst="rect">
            <a:avLst/>
          </a:prstGeom>
        </p:spPr>
        <p:txBody>
          <a:bodyPr lIns="92360" tIns="46180" rIns="92360" bIns="46180" anchor="ctr">
            <a:normAutofit fontScale="8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algn="ctr"/>
            <a:r>
              <a:rPr lang="th-TH" sz="5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5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ร้อมในสถาบัน 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นักศึกษาต้องเข้าฟังการนำเสนอของรุ่นพี่</a:t>
            </a:r>
            <a:endParaRPr lang="th-TH" sz="44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6544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44" y="198388"/>
            <a:ext cx="7499382" cy="1170252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ร้อมนักศึกษาสห</a:t>
            </a:r>
            <a:r>
              <a:rPr lang="th-TH" sz="44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</a:p>
        </p:txBody>
      </p:sp>
      <p:pic>
        <p:nvPicPr>
          <p:cNvPr id="15362" name="Picture 2" descr="C:\Users\Kekarat\Desktop\s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1" y="1638548"/>
            <a:ext cx="8354514" cy="45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0346" y="6065011"/>
            <a:ext cx="8352928" cy="899855"/>
          </a:xfrm>
          <a:prstGeom prst="rect">
            <a:avLst/>
          </a:prstGeom>
        </p:spPr>
        <p:txBody>
          <a:bodyPr lIns="92360" tIns="46180" rIns="92360" bIns="4618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ดำเนินการร่วมกับ เครือข่าย</a:t>
            </a:r>
            <a:r>
              <a:rPr lang="th-TH" sz="4000" b="1" dirty="0" err="1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พัฒนาสห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กิจฯ </a:t>
            </a:r>
            <a:endParaRPr lang="th-TH" sz="36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648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2" y="19502"/>
            <a:ext cx="7854147" cy="1170252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8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60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8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ร้อมนักศึกษาสห</a:t>
            </a:r>
            <a:r>
              <a:rPr lang="th-TH" sz="48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8128" y="5851261"/>
            <a:ext cx="10523137" cy="1170252"/>
          </a:xfrm>
          <a:prstGeom prst="rect">
            <a:avLst/>
          </a:prstGeom>
        </p:spPr>
        <p:txBody>
          <a:bodyPr lIns="92360" tIns="46180" rIns="92360" bIns="4618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ค่ายสหกิจศึกษานานาชาติร่วมกับเครือข่ายสหกิจฯ</a:t>
            </a:r>
            <a:endParaRPr lang="th-TH" sz="32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4099" name="Picture 3" descr="C:\Users\Kekarat\Desktop\c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1134493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90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ekarat\Desktop\Uni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8" y="802505"/>
            <a:ext cx="77670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3102" y="-301123"/>
            <a:ext cx="7854147" cy="1170252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8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6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8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ร้อมนักศึกษาสห</a:t>
            </a:r>
            <a:r>
              <a:rPr lang="th-TH" sz="4800" b="1" dirty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4402" y="5952549"/>
            <a:ext cx="7704856" cy="1170252"/>
          </a:xfrm>
          <a:prstGeom prst="rect">
            <a:avLst/>
          </a:prstGeom>
        </p:spPr>
        <p:txBody>
          <a:bodyPr lIns="92360" tIns="46180" rIns="92360" bIns="4618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โครงการเตรียมความพร้อมนักศึกษาสหกิจศึกษานานาชาติ ร่วมกับ มหาวิทยาลัย </a:t>
            </a:r>
            <a:r>
              <a:rPr lang="en-US" sz="3600" b="1" dirty="0" err="1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UniMap</a:t>
            </a:r>
            <a:r>
              <a:rPr lang="en-US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ประเทศมาเลเซีย</a:t>
            </a:r>
            <a:endParaRPr lang="th-TH" sz="28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2312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44" y="198388"/>
            <a:ext cx="7499382" cy="1170252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5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400" b="1" dirty="0" smtClean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ร้อมนักศึกษาสห</a:t>
            </a:r>
            <a:r>
              <a:rPr lang="th-TH" sz="4400" b="1" dirty="0">
                <a:solidFill>
                  <a:srgbClr val="1C2EB0"/>
                </a:solidFill>
                <a:latin typeface="LilyUPC" pitchFamily="34" charset="-34"/>
                <a:cs typeface="LilyUPC" pitchFamily="34" charset="-34"/>
              </a:rPr>
              <a:t>กิจศึกษา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47152" y="5851261"/>
            <a:ext cx="7499382" cy="1170252"/>
          </a:xfrm>
          <a:prstGeom prst="rect">
            <a:avLst/>
          </a:prstGeom>
        </p:spPr>
        <p:txBody>
          <a:bodyPr lIns="92360" tIns="46180" rIns="92360" bIns="4618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Cordia New" pitchFamily="34" charset="-34"/>
              </a:defRPr>
            </a:lvl9pPr>
            <a:extLst/>
          </a:lstStyle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ก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ารเตรียมความ</a:t>
            </a:r>
            <a:r>
              <a:rPr lang="th-TH" sz="48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พ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ร้อมร่วมกับ </a:t>
            </a:r>
            <a:r>
              <a:rPr lang="en-US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WACEISO@SUT</a:t>
            </a:r>
            <a:endParaRPr lang="th-TH" sz="4000" b="1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1026" name="Picture 2" descr="E:\55 เอกราช\pic ไทยและตปท\ภาพสหกิจในต่างประเทศ\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17" y="1210202"/>
            <a:ext cx="6395100" cy="47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65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5718" y="-17636"/>
            <a:ext cx="9145588" cy="703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th-TH"/>
          </a:p>
        </p:txBody>
      </p:sp>
      <p:pic>
        <p:nvPicPr>
          <p:cNvPr id="5" name="Picture 4" descr="sn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52" y="198388"/>
            <a:ext cx="8922518" cy="51669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3365" y="523894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กระบวนการ</a:t>
            </a:r>
            <a:r>
              <a:rPr lang="th-TH" sz="54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เตรียม</a:t>
            </a:r>
            <a:r>
              <a:rPr lang="th-TH" sz="44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ความ</a:t>
            </a:r>
            <a:r>
              <a:rPr lang="th-TH" sz="54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พร้อม</a:t>
            </a:r>
            <a:r>
              <a:rPr lang="th-TH" sz="44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นักศึกษา</a:t>
            </a:r>
            <a:endParaRPr lang="th-TH" sz="4400" b="1" dirty="0">
              <a:solidFill>
                <a:srgbClr val="C0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220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794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92474" y="3942804"/>
            <a:ext cx="6984231" cy="1463675"/>
          </a:xfrm>
        </p:spPr>
        <p:txBody>
          <a:bodyPr>
            <a:noAutofit/>
          </a:bodyPr>
          <a:lstStyle/>
          <a:p>
            <a:pPr marL="26988" algn="r" eaLnBrk="1" hangingPunct="1"/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นายเอกราช แก้วเขียว</a:t>
            </a:r>
          </a:p>
          <a:p>
            <a:pPr marL="26988" algn="r" eaLnBrk="1" hangingPunct="1"/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           หัวหน้าฝ่ายสหกิจศึกษา</a:t>
            </a:r>
          </a:p>
          <a:p>
            <a:pPr marL="26988" algn="r" eaLnBrk="1" hangingPunct="1"/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มหาวิทยาลัยวลัยลักษณ์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778" y="414412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ผลการค้นหารูปภาพสำหรับ คำถา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30" y="774452"/>
            <a:ext cx="3636690" cy="272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256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076" y="6358370"/>
            <a:ext cx="457279" cy="468101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>
            <a:no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50602" indent="-288693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54773" indent="-230955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16682" indent="-230955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78591" indent="-230955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chemeClr val="bg2"/>
                </a:solidFill>
                <a:ea typeface="+mj-ea"/>
                <a:cs typeface="+mj-cs"/>
              </a:rPr>
              <a:t>www.themegallery.com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144" y="174311"/>
            <a:ext cx="8378137" cy="1170252"/>
          </a:xfrm>
        </p:spPr>
        <p:txBody>
          <a:bodyPr>
            <a:normAutofit/>
          </a:bodyPr>
          <a:lstStyle/>
          <a:p>
            <a:pPr algn="ctr"/>
            <a:r>
              <a:rPr kumimoji="1" lang="th-TH" b="1" dirty="0" smtClean="0">
                <a:solidFill>
                  <a:srgbClr val="003399"/>
                </a:solidFill>
                <a:latin typeface="CordiaUPC" pitchFamily="34" charset="-34"/>
                <a:cs typeface="CordiaUPC" pitchFamily="34" charset="-34"/>
              </a:rPr>
              <a:t>   </a:t>
            </a:r>
            <a:r>
              <a:rPr kumimoji="1" lang="th-TH" sz="48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ระบบสหกิจศึกษา </a:t>
            </a:r>
            <a:r>
              <a:rPr lang="th-TH" sz="48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คุณค่าที่เหนือกว่าและมากกว่า</a:t>
            </a:r>
            <a:endParaRPr lang="th-TH" sz="4000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3491" name="Freeform 3"/>
          <p:cNvSpPr>
            <a:spLocks/>
          </p:cNvSpPr>
          <p:nvPr/>
        </p:nvSpPr>
        <p:spPr bwMode="gray">
          <a:xfrm>
            <a:off x="1016471" y="2886622"/>
            <a:ext cx="7507003" cy="2789101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lIns="92382" tIns="46191" rIns="92382" bIns="46191" anchor="ctr">
            <a:flatTx/>
          </a:bodyPr>
          <a:lstStyle/>
          <a:p>
            <a:pPr>
              <a:defRPr/>
            </a:pPr>
            <a:endParaRPr lang="th-TH"/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2754485" y="2590808"/>
            <a:ext cx="4344154" cy="988213"/>
            <a:chOff x="1383" y="1452"/>
            <a:chExt cx="2826" cy="596"/>
          </a:xfrm>
        </p:grpSpPr>
        <p:sp>
          <p:nvSpPr>
            <p:cNvPr id="28708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709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8678" name="AutoShape 8"/>
          <p:cNvSpPr>
            <a:spLocks noChangeArrowheads="1"/>
          </p:cNvSpPr>
          <p:nvPr/>
        </p:nvSpPr>
        <p:spPr bwMode="gray">
          <a:xfrm>
            <a:off x="3294302" y="2811856"/>
            <a:ext cx="566836" cy="377081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tx1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ltGray">
          <a:xfrm>
            <a:off x="2562537" y="2381139"/>
            <a:ext cx="1740202" cy="61275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>
              <a:defRPr/>
            </a:pPr>
            <a:endParaRPr lang="th-TH"/>
          </a:p>
        </p:txBody>
      </p:sp>
      <p:sp>
        <p:nvSpPr>
          <p:cNvPr id="28680" name="AutoShape 10"/>
          <p:cNvSpPr>
            <a:spLocks noChangeArrowheads="1"/>
          </p:cNvSpPr>
          <p:nvPr/>
        </p:nvSpPr>
        <p:spPr bwMode="gray">
          <a:xfrm>
            <a:off x="4298110" y="2017061"/>
            <a:ext cx="566835" cy="1171877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tx1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ltGray">
          <a:xfrm>
            <a:off x="3681710" y="1638549"/>
            <a:ext cx="2043467" cy="664666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>
              <a:defRPr/>
            </a:pPr>
            <a:endParaRPr lang="th-TH"/>
          </a:p>
        </p:txBody>
      </p:sp>
      <p:sp>
        <p:nvSpPr>
          <p:cNvPr id="28682" name="AutoShape 12"/>
          <p:cNvSpPr>
            <a:spLocks noChangeArrowheads="1"/>
          </p:cNvSpPr>
          <p:nvPr/>
        </p:nvSpPr>
        <p:spPr bwMode="gray">
          <a:xfrm>
            <a:off x="5477293" y="2811856"/>
            <a:ext cx="566836" cy="377081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tx1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82" tIns="46191" rIns="92382" bIns="46191" anchor="ctr"/>
          <a:lstStyle/>
          <a:p>
            <a:endParaRPr lang="th-TH"/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ltGray">
          <a:xfrm>
            <a:off x="5032189" y="2386014"/>
            <a:ext cx="1689393" cy="612758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82" tIns="46191" rIns="92382" bIns="46191" anchor="ctr"/>
          <a:lstStyle/>
          <a:p>
            <a:pPr>
              <a:defRPr/>
            </a:pPr>
            <a:endParaRPr lang="th-TH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black">
          <a:xfrm>
            <a:off x="2700808" y="2358019"/>
            <a:ext cx="1273396" cy="70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รู้จักคน</a:t>
            </a:r>
            <a:endParaRPr lang="en-US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685" name="Rectangle 15"/>
          <p:cNvSpPr>
            <a:spLocks noChangeArrowheads="1"/>
          </p:cNvSpPr>
          <p:nvPr/>
        </p:nvSpPr>
        <p:spPr bwMode="black">
          <a:xfrm>
            <a:off x="5033437" y="2381139"/>
            <a:ext cx="1662456" cy="70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รู้จักงาน</a:t>
            </a:r>
            <a:endParaRPr lang="en-US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black">
          <a:xfrm>
            <a:off x="3937057" y="1633876"/>
            <a:ext cx="1445236" cy="77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รู้จักตน</a:t>
            </a:r>
            <a:endParaRPr lang="en-US" sz="44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gray">
          <a:xfrm rot="1056231">
            <a:off x="1284963" y="4614911"/>
            <a:ext cx="1761937" cy="6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สหกิจศึกษา</a:t>
            </a:r>
            <a:endParaRPr lang="en-US" sz="3600" b="1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688" name="Rectangle 18"/>
          <p:cNvSpPr>
            <a:spLocks noChangeArrowheads="1"/>
          </p:cNvSpPr>
          <p:nvPr/>
        </p:nvSpPr>
        <p:spPr bwMode="gray">
          <a:xfrm rot="-982939">
            <a:off x="6006355" y="4776388"/>
            <a:ext cx="1961339" cy="6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พัฒนาอาชีพ</a:t>
            </a:r>
            <a:endParaRPr lang="en-US" sz="3600" b="1" dirty="0">
              <a:solidFill>
                <a:srgbClr val="7030A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1692569" y="3443753"/>
            <a:ext cx="5833488" cy="12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th-TH" sz="3600" b="1" dirty="0">
                <a:latin typeface="LilyUPC" pitchFamily="34" charset="-34"/>
                <a:cs typeface="LilyUPC" pitchFamily="34" charset="-34"/>
              </a:rPr>
              <a:t>The Bridge for Future Career And Professtional Success  </a:t>
            </a:r>
            <a:endParaRPr lang="en-US" sz="3600" dirty="0">
              <a:latin typeface="LilyUPC" pitchFamily="34" charset="-34"/>
              <a:cs typeface="LilyUPC" pitchFamily="34" charset="-34"/>
            </a:endParaRPr>
          </a:p>
        </p:txBody>
      </p:sp>
      <p:grpSp>
        <p:nvGrpSpPr>
          <p:cNvPr id="28690" name="Group 20"/>
          <p:cNvGrpSpPr>
            <a:grpSpLocks/>
          </p:cNvGrpSpPr>
          <p:nvPr/>
        </p:nvGrpSpPr>
        <p:grpSpPr bwMode="auto">
          <a:xfrm>
            <a:off x="2916610" y="4486033"/>
            <a:ext cx="2799382" cy="2340504"/>
            <a:chOff x="2457" y="2000"/>
            <a:chExt cx="901" cy="888"/>
          </a:xfrm>
        </p:grpSpPr>
        <p:pic>
          <p:nvPicPr>
            <p:cNvPr id="28692" name="Picture 21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0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8696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 w 1321"/>
                <a:gd name="T1" fmla="*/ 0 h 712"/>
                <a:gd name="T2" fmla="*/ 1 w 1321"/>
                <a:gd name="T3" fmla="*/ 0 h 712"/>
                <a:gd name="T4" fmla="*/ 1 w 1321"/>
                <a:gd name="T5" fmla="*/ 0 h 712"/>
                <a:gd name="T6" fmla="*/ 1 w 1321"/>
                <a:gd name="T7" fmla="*/ 0 h 712"/>
                <a:gd name="T8" fmla="*/ 1 w 1321"/>
                <a:gd name="T9" fmla="*/ 0 h 712"/>
                <a:gd name="T10" fmla="*/ 1 w 1321"/>
                <a:gd name="T11" fmla="*/ 0 h 712"/>
                <a:gd name="T12" fmla="*/ 1 w 1321"/>
                <a:gd name="T13" fmla="*/ 0 h 712"/>
                <a:gd name="T14" fmla="*/ 1 w 1321"/>
                <a:gd name="T15" fmla="*/ 0 h 712"/>
                <a:gd name="T16" fmla="*/ 1 w 1321"/>
                <a:gd name="T17" fmla="*/ 0 h 712"/>
                <a:gd name="T18" fmla="*/ 1 w 1321"/>
                <a:gd name="T19" fmla="*/ 0 h 712"/>
                <a:gd name="T20" fmla="*/ 1 w 1321"/>
                <a:gd name="T21" fmla="*/ 0 h 712"/>
                <a:gd name="T22" fmla="*/ 1 w 1321"/>
                <a:gd name="T23" fmla="*/ 0 h 712"/>
                <a:gd name="T24" fmla="*/ 1 w 1321"/>
                <a:gd name="T25" fmla="*/ 0 h 712"/>
                <a:gd name="T26" fmla="*/ 1 w 1321"/>
                <a:gd name="T27" fmla="*/ 0 h 712"/>
                <a:gd name="T28" fmla="*/ 1 w 1321"/>
                <a:gd name="T29" fmla="*/ 0 h 712"/>
                <a:gd name="T30" fmla="*/ 1 w 1321"/>
                <a:gd name="T31" fmla="*/ 0 h 712"/>
                <a:gd name="T32" fmla="*/ 1 w 1321"/>
                <a:gd name="T33" fmla="*/ 0 h 712"/>
                <a:gd name="T34" fmla="*/ 1 w 1321"/>
                <a:gd name="T35" fmla="*/ 0 h 712"/>
                <a:gd name="T36" fmla="*/ 1 w 1321"/>
                <a:gd name="T37" fmla="*/ 0 h 712"/>
                <a:gd name="T38" fmla="*/ 1 w 1321"/>
                <a:gd name="T39" fmla="*/ 0 h 712"/>
                <a:gd name="T40" fmla="*/ 1 w 1321"/>
                <a:gd name="T41" fmla="*/ 0 h 712"/>
                <a:gd name="T42" fmla="*/ 1 w 1321"/>
                <a:gd name="T43" fmla="*/ 0 h 712"/>
                <a:gd name="T44" fmla="*/ 1 w 1321"/>
                <a:gd name="T45" fmla="*/ 0 h 712"/>
                <a:gd name="T46" fmla="*/ 1 w 1321"/>
                <a:gd name="T47" fmla="*/ 0 h 712"/>
                <a:gd name="T48" fmla="*/ 1 w 1321"/>
                <a:gd name="T49" fmla="*/ 0 h 712"/>
                <a:gd name="T50" fmla="*/ 1 w 1321"/>
                <a:gd name="T51" fmla="*/ 0 h 712"/>
                <a:gd name="T52" fmla="*/ 1 w 1321"/>
                <a:gd name="T53" fmla="*/ 0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1 w 1321"/>
                <a:gd name="T71" fmla="*/ 0 h 712"/>
                <a:gd name="T72" fmla="*/ 1 w 1321"/>
                <a:gd name="T73" fmla="*/ 0 h 712"/>
                <a:gd name="T74" fmla="*/ 1 w 1321"/>
                <a:gd name="T75" fmla="*/ 0 h 712"/>
                <a:gd name="T76" fmla="*/ 1 w 1321"/>
                <a:gd name="T77" fmla="*/ 0 h 712"/>
                <a:gd name="T78" fmla="*/ 1 w 1321"/>
                <a:gd name="T79" fmla="*/ 0 h 712"/>
                <a:gd name="T80" fmla="*/ 1 w 1321"/>
                <a:gd name="T81" fmla="*/ 0 h 712"/>
                <a:gd name="T82" fmla="*/ 1 w 1321"/>
                <a:gd name="T83" fmla="*/ 0 h 712"/>
                <a:gd name="T84" fmla="*/ 1 w 1321"/>
                <a:gd name="T85" fmla="*/ 0 h 712"/>
                <a:gd name="T86" fmla="*/ 1 w 1321"/>
                <a:gd name="T87" fmla="*/ 0 h 712"/>
                <a:gd name="T88" fmla="*/ 1 w 1321"/>
                <a:gd name="T89" fmla="*/ 0 h 712"/>
                <a:gd name="T90" fmla="*/ 1 w 1321"/>
                <a:gd name="T91" fmla="*/ 0 h 712"/>
                <a:gd name="T92" fmla="*/ 1 w 1321"/>
                <a:gd name="T93" fmla="*/ 0 h 712"/>
                <a:gd name="T94" fmla="*/ 1 w 1321"/>
                <a:gd name="T95" fmla="*/ 0 h 712"/>
                <a:gd name="T96" fmla="*/ 1 w 1321"/>
                <a:gd name="T97" fmla="*/ 0 h 712"/>
                <a:gd name="T98" fmla="*/ 1 w 1321"/>
                <a:gd name="T99" fmla="*/ 0 h 712"/>
                <a:gd name="T100" fmla="*/ 1 w 1321"/>
                <a:gd name="T101" fmla="*/ 0 h 712"/>
                <a:gd name="T102" fmla="*/ 1 w 1321"/>
                <a:gd name="T103" fmla="*/ 0 h 712"/>
                <a:gd name="T104" fmla="*/ 1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28697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8698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70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699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8700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1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2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703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28691" name="Text Box 35"/>
          <p:cNvSpPr txBox="1">
            <a:spLocks noChangeArrowheads="1"/>
          </p:cNvSpPr>
          <p:nvPr/>
        </p:nvSpPr>
        <p:spPr bwMode="gray">
          <a:xfrm>
            <a:off x="2840684" y="4939374"/>
            <a:ext cx="2929832" cy="15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2" tIns="46191" rIns="92382" bIns="4619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3200" b="1" dirty="0">
                <a:latin typeface="LilyUPC" pitchFamily="34" charset="-34"/>
                <a:cs typeface="LilyUPC" pitchFamily="34" charset="-34"/>
              </a:rPr>
              <a:t>พัฒนาคน พัฒนางาน สร้าง</a:t>
            </a:r>
            <a:r>
              <a:rPr lang="th-TH" sz="3200" b="1" dirty="0" smtClean="0">
                <a:latin typeface="LilyUPC" pitchFamily="34" charset="-34"/>
                <a:cs typeface="LilyUPC" pitchFamily="34" charset="-34"/>
              </a:rPr>
              <a:t>ความสำเร็จ       ใน</a:t>
            </a:r>
            <a:r>
              <a:rPr lang="th-TH" sz="3200" b="1" dirty="0">
                <a:latin typeface="LilyUPC" pitchFamily="34" charset="-34"/>
                <a:cs typeface="LilyUPC" pitchFamily="34" charset="-34"/>
              </a:rPr>
              <a:t>อาชีพ</a:t>
            </a:r>
            <a:endParaRPr lang="en-US" sz="3200" dirty="0"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538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14800" y="947183"/>
            <a:ext cx="7719242" cy="526804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solidFill>
                  <a:schemeClr val="accent3">
                    <a:lumMod val="75000"/>
                  </a:schemeClr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ความสามารถ </a:t>
            </a:r>
            <a:r>
              <a:rPr lang="en-US" sz="4400" dirty="0" smtClean="0">
                <a:latin typeface="LilyUPC" pitchFamily="34" charset="-34"/>
                <a:cs typeface="LilyUPC" pitchFamily="34" charset="-34"/>
              </a:rPr>
              <a:t>/ </a:t>
            </a: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ทักษะ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ค่านิยมในงาน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ความสนใจใน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อาชีพ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บุคลิกภาพ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>
                <a:solidFill>
                  <a:srgbClr val="003399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เชาว์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ปัญญา </a:t>
            </a:r>
            <a:r>
              <a:rPr lang="en-US" sz="4400" dirty="0">
                <a:latin typeface="LilyUPC" pitchFamily="34" charset="-34"/>
                <a:cs typeface="LilyUPC" pitchFamily="34" charset="-34"/>
              </a:rPr>
              <a:t>/ </a:t>
            </a:r>
            <a:r>
              <a:rPr lang="th-TH" sz="54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ความ</a:t>
            </a:r>
            <a:r>
              <a:rPr lang="th-TH" sz="5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ถนัด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เชาว์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อารมณ์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b="1" dirty="0">
              <a:solidFill>
                <a:srgbClr val="003399"/>
              </a:solidFill>
              <a:latin typeface="CordiaUPC" pitchFamily="34" charset="-34"/>
              <a:cs typeface="CordiaUPC" pitchFamily="34" charset="-34"/>
            </a:endParaRPr>
          </a:p>
          <a:p>
            <a:pPr marL="82541" indent="0">
              <a:buClr>
                <a:srgbClr val="C00000"/>
              </a:buClr>
              <a:buNone/>
            </a:pP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8" name="Picture 2" descr="http://tuesdaymay.files.wordpress.com/2010/03/approve-thumb672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554" y="5010953"/>
            <a:ext cx="2643206" cy="1928827"/>
          </a:xfrm>
          <a:prstGeom prst="rect">
            <a:avLst/>
          </a:prstGeom>
          <a:noFill/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1809111" y="2871060"/>
            <a:ext cx="457203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การพัฒนานักศึกษาเข้าสู่งาน</a:t>
            </a:r>
            <a:endParaRPr lang="th-TH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894" y="224608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รู้จักตน...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21675" y="994682"/>
            <a:ext cx="7719242" cy="498068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จุด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แข็ง </a:t>
            </a:r>
            <a:r>
              <a:rPr lang="en-US" sz="4400" dirty="0">
                <a:latin typeface="LilyUPC" pitchFamily="34" charset="-34"/>
                <a:cs typeface="LilyUPC" pitchFamily="34" charset="-34"/>
              </a:rPr>
              <a:t>-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จุดอ่อน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สุขภาพ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การจัดการด้านการเงิน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400" dirty="0">
                <a:latin typeface="LilyUPC" pitchFamily="34" charset="-34"/>
                <a:cs typeface="LilyUPC" pitchFamily="34" charset="-34"/>
              </a:rPr>
              <a:t>เพศ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8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งานอดิเรก </a:t>
            </a:r>
            <a:r>
              <a:rPr lang="en-US" sz="48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/</a:t>
            </a:r>
            <a:r>
              <a:rPr lang="th-TH" sz="48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กีฬา</a:t>
            </a:r>
            <a:endParaRPr lang="th-TH" sz="4400" b="1" dirty="0">
              <a:solidFill>
                <a:srgbClr val="321D8B"/>
              </a:solidFill>
              <a:latin typeface="LilyUPC" pitchFamily="34" charset="-34"/>
              <a:cs typeface="Lily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6000" b="1" dirty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เป้าหมายในชีวิต</a:t>
            </a:r>
          </a:p>
          <a:p>
            <a:pPr marL="82541" indent="0">
              <a:buClr>
                <a:srgbClr val="C00000"/>
              </a:buClr>
              <a:buNone/>
            </a:pPr>
            <a:endParaRPr lang="th-TH" sz="4000" b="1" dirty="0">
              <a:solidFill>
                <a:srgbClr val="003399"/>
              </a:solidFill>
              <a:latin typeface="CordiaUPC" pitchFamily="34" charset="-34"/>
              <a:cs typeface="CordiaUPC" pitchFamily="34" charset="-34"/>
            </a:endParaRPr>
          </a:p>
          <a:p>
            <a:pPr marL="82541" indent="0">
              <a:buClr>
                <a:srgbClr val="C00000"/>
              </a:buClr>
              <a:buNone/>
            </a:pP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dirty="0">
              <a:latin typeface="CordiaUPC" pitchFamily="34" charset="-34"/>
              <a:cs typeface="CordiaUPC" pitchFamily="34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sz="40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8" name="Picture 2" descr="http://tuesdaymay.files.wordpress.com/2010/03/approve-thumb672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554" y="5010953"/>
            <a:ext cx="2643206" cy="1928827"/>
          </a:xfrm>
          <a:prstGeom prst="rect">
            <a:avLst/>
          </a:prstGeom>
          <a:noFill/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1809111" y="2871060"/>
            <a:ext cx="457203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การพัฒนานักศึกษาเข้าสู่งาน</a:t>
            </a:r>
            <a:endParaRPr lang="th-TH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894" y="224608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รู้จักตน... </a:t>
            </a:r>
          </a:p>
        </p:txBody>
      </p:sp>
    </p:spTree>
    <p:extLst>
      <p:ext uri="{BB962C8B-B14F-4D97-AF65-F5344CB8AC3E}">
        <p14:creationId xmlns:p14="http://schemas.microsoft.com/office/powerpoint/2010/main" val="399909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338" y="414412"/>
            <a:ext cx="8216740" cy="877689"/>
          </a:xfrm>
        </p:spPr>
        <p:txBody>
          <a:bodyPr/>
          <a:lstStyle/>
          <a:p>
            <a:pPr algn="ctr"/>
            <a:r>
              <a:rPr lang="th-TH" altLang="th-TH" sz="4400" b="1" dirty="0" smtClean="0">
                <a:solidFill>
                  <a:srgbClr val="5504CC"/>
                </a:solidFill>
                <a:latin typeface="Cordia New" pitchFamily="34" charset="-34"/>
                <a:cs typeface="Cordia New" pitchFamily="34" charset="-34"/>
              </a:rPr>
              <a:t>กีฬาและงานอดิเรก บอกความสามารถคุณได้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28700" y="1363670"/>
            <a:ext cx="4039301" cy="4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0" tIns="46180" rIns="92360" bIns="46180" numCol="1" anchor="t" anchorCtr="0" compatLnSpc="1">
            <a:prstTxWarp prst="textNoShape">
              <a:avLst/>
            </a:prstTxWarp>
          </a:bodyPr>
          <a:lstStyle/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th-TH" alt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เปียโน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1.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สุขุมเยือกเย็น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2.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เป็นศิลปิน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3.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มีความคิดสร้างสรรค์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4.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อดทน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5.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บุคลิกภาพดี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6.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มีความถูกต้องทุกรายละเอียด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7.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มีพัฒนาการในตนเองสูง</a:t>
            </a:r>
          </a:p>
          <a:p>
            <a:pPr marL="368261" marR="0" lvl="0" indent="-2857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8.</a:t>
            </a:r>
            <a:r>
              <a:rPr kumimoji="0" lang="th-TH" altLang="th-TH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เป็นตัวของตนเอง</a:t>
            </a:r>
            <a:endParaRPr kumimoji="0" lang="th-TH" alt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9007" y="1347417"/>
            <a:ext cx="4039301" cy="4793157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ทำอาหาร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มีความคิดสร้างสรรค์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กล้าที่จะลองผิดลองถูก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ใฝ่หาความรู้เสมอ ๆ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รู้จักความสำคัญก่อนหลัง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5.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นำความรู้มาปรับใช้ได้ดี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6.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มีความสามารถในการนำเสนอ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7.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รอบคอบ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black">
          <a:xfrm>
            <a:off x="1548458" y="6391076"/>
            <a:ext cx="5827137" cy="472976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lIns="92382" tIns="46191" rIns="92382" bIns="4619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h-TH" alt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ผลวิจัยกีฬาและงานอดิเรกกับการพัฒนาคน</a:t>
            </a:r>
            <a:r>
              <a:rPr lang="en-US" alt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: JOPTOPGUN</a:t>
            </a:r>
          </a:p>
        </p:txBody>
      </p:sp>
    </p:spTree>
    <p:extLst>
      <p:ext uri="{BB962C8B-B14F-4D97-AF65-F5344CB8AC3E}">
        <p14:creationId xmlns:p14="http://schemas.microsoft.com/office/powerpoint/2010/main" val="399909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5588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894" y="1053304"/>
            <a:ext cx="8144694" cy="492206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เครือข่ายบุคคล และเพื่อนร่วมวิชาชีพ </a:t>
            </a:r>
            <a:r>
              <a:rPr lang="th-TH" sz="4400" b="1" dirty="0">
                <a:latin typeface="Browallia New" pitchFamily="34" charset="-34"/>
                <a:cs typeface="LilyUPC" pitchFamily="34" charset="-34"/>
              </a:rPr>
              <a:t>(</a:t>
            </a:r>
            <a:r>
              <a:rPr lang="en-US" sz="4400" b="1" dirty="0" smtClean="0">
                <a:latin typeface="Browallia New" pitchFamily="34" charset="-34"/>
                <a:cs typeface="LilyUPC" pitchFamily="34" charset="-34"/>
              </a:rPr>
              <a:t>Networking</a:t>
            </a: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) เจ้านาย เพื่อนร่วมงาน ลูกน้อง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 เรียนรู้เทคนิคการสมัครงาน และสัมภาษณ์งาน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 เรียนรู้สังคม วัฒนธรรมการทำงาน และการ       </a:t>
            </a:r>
          </a:p>
          <a:p>
            <a:pPr marL="82541" indent="0">
              <a:buClr>
                <a:srgbClr val="C00000"/>
              </a:buClr>
              <a:buNone/>
            </a:pP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   แก้ไขปัญหาในการทำงาน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 ได้ประเมินตนเองและพัฒนาทักษะด้านวิชาการ  </a:t>
            </a:r>
          </a:p>
          <a:p>
            <a:pPr marL="82541" indent="0">
              <a:buClr>
                <a:srgbClr val="C00000"/>
              </a:buClr>
              <a:buNone/>
            </a:pPr>
            <a:r>
              <a:rPr lang="th-TH" sz="4400" b="1" dirty="0">
                <a:latin typeface="Browallia New" pitchFamily="34" charset="-34"/>
                <a:cs typeface="LilyUPC" pitchFamily="34" charset="-34"/>
              </a:rPr>
              <a:t> </a:t>
            </a:r>
            <a:r>
              <a:rPr lang="th-TH" sz="4400" b="1" dirty="0" smtClean="0">
                <a:latin typeface="Browallia New" pitchFamily="34" charset="-34"/>
                <a:cs typeface="LilyUPC" pitchFamily="34" charset="-34"/>
              </a:rPr>
              <a:t>  ทักษะการทำงานของตนอย่างต่อเนื่อง</a:t>
            </a:r>
            <a:endParaRPr lang="th-TH" sz="44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endParaRPr lang="th-TH" sz="40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LilyUPC" pitchFamily="34" charset="-34"/>
            </a:endParaRPr>
          </a:p>
        </p:txBody>
      </p:sp>
      <p:pic>
        <p:nvPicPr>
          <p:cNvPr id="8" name="Picture 2" descr="http://tuesdaymay.files.wordpress.com/2010/03/approve-thumb672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768" y="5743004"/>
            <a:ext cx="1640024" cy="1196775"/>
          </a:xfrm>
          <a:prstGeom prst="rect">
            <a:avLst/>
          </a:prstGeom>
          <a:noFill/>
          <a:effectLst/>
        </p:spPr>
      </p:pic>
      <p:sp>
        <p:nvSpPr>
          <p:cNvPr id="11" name="TextBox 10"/>
          <p:cNvSpPr txBox="1"/>
          <p:nvPr/>
        </p:nvSpPr>
        <p:spPr>
          <a:xfrm rot="16200000">
            <a:off x="-1809111" y="2871060"/>
            <a:ext cx="457203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การพัฒนานักศึกษาเข้าสู่งาน</a:t>
            </a:r>
            <a:endParaRPr lang="th-TH" sz="40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894" y="224608"/>
            <a:ext cx="213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321D8B"/>
                </a:solidFill>
                <a:latin typeface="LilyUPC" pitchFamily="34" charset="-34"/>
                <a:cs typeface="LilyUPC" pitchFamily="34" charset="-34"/>
              </a:rPr>
              <a:t>...รู้จักคน...</a:t>
            </a:r>
          </a:p>
        </p:txBody>
      </p:sp>
    </p:spTree>
    <p:extLst>
      <p:ext uri="{BB962C8B-B14F-4D97-AF65-F5344CB8AC3E}">
        <p14:creationId xmlns:p14="http://schemas.microsoft.com/office/powerpoint/2010/main" val="294207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4224</TotalTime>
  <Words>1926</Words>
  <Application>Microsoft Office PowerPoint</Application>
  <PresentationFormat>กำหนดเอง</PresentationFormat>
  <Paragraphs>322</Paragraphs>
  <Slides>46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46</vt:i4>
      </vt:variant>
    </vt:vector>
  </HeadingPairs>
  <TitlesOfParts>
    <vt:vector size="61" baseType="lpstr">
      <vt:lpstr>Angsana New</vt:lpstr>
      <vt:lpstr>Bradley Hand ITC</vt:lpstr>
      <vt:lpstr>LilyUPC</vt:lpstr>
      <vt:lpstr>CordiaUPC</vt:lpstr>
      <vt:lpstr>Cordia New</vt:lpstr>
      <vt:lpstr>Browallia New</vt:lpstr>
      <vt:lpstr>Arial</vt:lpstr>
      <vt:lpstr>Wingdings</vt:lpstr>
      <vt:lpstr>Bodoni MT Poster Compressed</vt:lpstr>
      <vt:lpstr>Verdana</vt:lpstr>
      <vt:lpstr>Gill Sans MT</vt:lpstr>
      <vt:lpstr>Calibri</vt:lpstr>
      <vt:lpstr>Levenim MT</vt:lpstr>
      <vt:lpstr>Wingdings 2</vt:lpstr>
      <vt:lpstr>จุดที่สุด</vt:lpstr>
      <vt:lpstr>มาตรฐานและกระบวนการสหกิจศึกษา:  การเตรียมความพร้อม ก่อนออกปฏิบัติงานสหกิจศึกษา</vt:lpstr>
      <vt:lpstr>งานนำเสนอ PowerPoint</vt:lpstr>
      <vt:lpstr>งานนำเสนอ PowerPoint</vt:lpstr>
      <vt:lpstr>งานนำเสนอ PowerPoint</vt:lpstr>
      <vt:lpstr>   ระบบสหกิจศึกษา คุณค่าที่เหนือกว่าและมากกว่า</vt:lpstr>
      <vt:lpstr>งานนำเสนอ PowerPoint</vt:lpstr>
      <vt:lpstr>งานนำเสนอ PowerPoint</vt:lpstr>
      <vt:lpstr>กีฬาและงานอดิเรก บอกความสามารถคุณได้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ผลสัมฤทธิ์ของสหกิจศึกษา</vt:lpstr>
      <vt:lpstr>     ผลการสำรวจทักษะบัณฑิตไทย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กระบวนการ</vt:lpstr>
      <vt:lpstr>กระบวนการ</vt:lpstr>
      <vt:lpstr>กระบวนการ</vt:lpstr>
      <vt:lpstr>กระบวนการ</vt:lpstr>
      <vt:lpstr>งานนำเสนอ PowerPoint</vt:lpstr>
      <vt:lpstr>การเตรียมความพร้อมก่อนออกปฏิบัติงานสหกิจศึกษา</vt:lpstr>
      <vt:lpstr>งานนำเสนอ PowerPoint</vt:lpstr>
      <vt:lpstr>ประเด็นในการเตรียมความพร้อมนักศึกษา</vt:lpstr>
      <vt:lpstr>ประเด็นในการเตรียมความพร้อมนักศึกษา</vt:lpstr>
      <vt:lpstr>ประเด็นในการเตรียมความพร้อมนักศึกษา</vt:lpstr>
      <vt:lpstr>งานนำเสนอ PowerPoint</vt:lpstr>
      <vt:lpstr>งานนำเสนอ PowerPoint</vt:lpstr>
      <vt:lpstr>งานนำเสนอ PowerPoint</vt:lpstr>
      <vt:lpstr>ห้องเรียน (Workshop)</vt:lpstr>
      <vt:lpstr>งานนำเสนอ PowerPoint</vt:lpstr>
      <vt:lpstr>              การเตรียมความพร้อมแก่นักศึกษา</vt:lpstr>
      <vt:lpstr>การเตรียมความพร้อม                    ก่อนออกปฏิบัติงานสหกิจศึกษา</vt:lpstr>
      <vt:lpstr>ผลการสำรวจ       การจัดเตรียมความพร้อมนักศึกษาสหกิจศึกษา</vt:lpstr>
      <vt:lpstr>ผลการสำรวจ       การจัดเตรียมความพร้อมนักศึกษาสหกิจศึกษา</vt:lpstr>
      <vt:lpstr>HOW?</vt:lpstr>
      <vt:lpstr>การเตรียมความพร้อมนักศึกษาสหกิจศึกษา</vt:lpstr>
      <vt:lpstr>การเตรียมความพร้อมนักศึกษาสหกิจศึกษา</vt:lpstr>
      <vt:lpstr>การเตรียมความพร้อมนักศึกษาสหกิจศึกษา</vt:lpstr>
      <vt:lpstr>การเตรียมความพร้อมนักศึกษาสหกิจศึกษา</vt:lpstr>
      <vt:lpstr>การเตรียมความพร้อมนักศึกษาสหกิจศึกษา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Orachoon</dc:creator>
  <cp:lastModifiedBy>Windows User</cp:lastModifiedBy>
  <cp:revision>517</cp:revision>
  <dcterms:created xsi:type="dcterms:W3CDTF">2011-05-12T04:14:04Z</dcterms:created>
  <dcterms:modified xsi:type="dcterms:W3CDTF">2017-06-12T06:01:36Z</dcterms:modified>
</cp:coreProperties>
</file>