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6858000" cy="9906000" type="A4"/>
  <p:notesSz cx="6802438" cy="9931400"/>
  <p:defaultTextStyle>
    <a:defPPr>
      <a:defRPr lang="th-TH"/>
    </a:defPPr>
    <a:lvl1pPr algn="ctr" rtl="0" fontAlgn="base">
      <a:spcBef>
        <a:spcPct val="0"/>
      </a:spcBef>
      <a:spcAft>
        <a:spcPct val="0"/>
      </a:spcAft>
      <a:defRPr sz="2900" b="1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1pPr>
    <a:lvl2pPr marL="457200" algn="ctr" rtl="0" fontAlgn="base">
      <a:spcBef>
        <a:spcPct val="0"/>
      </a:spcBef>
      <a:spcAft>
        <a:spcPct val="0"/>
      </a:spcAft>
      <a:defRPr sz="2900" b="1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2pPr>
    <a:lvl3pPr marL="914400" algn="ctr" rtl="0" fontAlgn="base">
      <a:spcBef>
        <a:spcPct val="0"/>
      </a:spcBef>
      <a:spcAft>
        <a:spcPct val="0"/>
      </a:spcAft>
      <a:defRPr sz="2900" b="1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3pPr>
    <a:lvl4pPr marL="1371600" algn="ctr" rtl="0" fontAlgn="base">
      <a:spcBef>
        <a:spcPct val="0"/>
      </a:spcBef>
      <a:spcAft>
        <a:spcPct val="0"/>
      </a:spcAft>
      <a:defRPr sz="2900" b="1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4pPr>
    <a:lvl5pPr marL="1828800" algn="ctr" rtl="0" fontAlgn="base">
      <a:spcBef>
        <a:spcPct val="0"/>
      </a:spcBef>
      <a:spcAft>
        <a:spcPct val="0"/>
      </a:spcAft>
      <a:defRPr sz="2900" b="1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sz="2900" b="1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sz="2900" b="1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sz="2900" b="1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sz="2900" b="1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  <a:srgbClr val="BBE0E3"/>
    <a:srgbClr val="008000"/>
    <a:srgbClr val="FFFF99"/>
    <a:srgbClr val="FFFFCC"/>
    <a:srgbClr val="006600"/>
    <a:srgbClr val="CC00FF"/>
    <a:srgbClr val="99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78" autoAdjust="0"/>
    <p:restoredTop sz="86420" autoAdjust="0"/>
  </p:normalViewPr>
  <p:slideViewPr>
    <p:cSldViewPr snapToObjects="1">
      <p:cViewPr varScale="1">
        <p:scale>
          <a:sx n="47" d="100"/>
          <a:sy n="47" d="100"/>
        </p:scale>
        <p:origin x="-1908" y="12858"/>
      </p:cViewPr>
      <p:guideLst>
        <p:guide orient="horz" pos="3120"/>
        <p:guide pos="2160"/>
      </p:guideLst>
    </p:cSldViewPr>
  </p:slideViewPr>
  <p:outlineViewPr>
    <p:cViewPr>
      <p:scale>
        <a:sx n="33" d="100"/>
        <a:sy n="33" d="100"/>
      </p:scale>
      <p:origin x="210" y="0"/>
    </p:cViewPr>
  </p:outlineViewPr>
  <p:notesTextViewPr>
    <p:cViewPr>
      <p:scale>
        <a:sx n="100" d="100"/>
        <a:sy n="100" d="100"/>
      </p:scale>
      <p:origin x="0" y="0"/>
    </p:cViewPr>
  </p:notesText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8464" cy="496967"/>
          </a:xfrm>
          <a:prstGeom prst="rect">
            <a:avLst/>
          </a:prstGeom>
        </p:spPr>
        <p:txBody>
          <a:bodyPr vert="horz" lIns="91467" tIns="45734" rIns="91467" bIns="45734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quarter" idx="1"/>
          </p:nvPr>
        </p:nvSpPr>
        <p:spPr>
          <a:xfrm>
            <a:off x="3852386" y="0"/>
            <a:ext cx="2948464" cy="496967"/>
          </a:xfrm>
          <a:prstGeom prst="rect">
            <a:avLst/>
          </a:prstGeom>
        </p:spPr>
        <p:txBody>
          <a:bodyPr vert="horz" lIns="91467" tIns="45734" rIns="91467" bIns="45734" rtlCol="0"/>
          <a:lstStyle>
            <a:lvl1pPr algn="r">
              <a:defRPr sz="1200" smtClean="0"/>
            </a:lvl1pPr>
          </a:lstStyle>
          <a:p>
            <a:pPr>
              <a:defRPr/>
            </a:pPr>
            <a:fld id="{6AEBD6B3-54D2-4EE1-BD65-0F6D1BA56A42}" type="datetimeFigureOut">
              <a:rPr lang="th-TH"/>
              <a:pPr>
                <a:defRPr/>
              </a:pPr>
              <a:t>04/01/45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432846"/>
            <a:ext cx="2948464" cy="496966"/>
          </a:xfrm>
          <a:prstGeom prst="rect">
            <a:avLst/>
          </a:prstGeom>
        </p:spPr>
        <p:txBody>
          <a:bodyPr vert="horz" lIns="91467" tIns="45734" rIns="91467" bIns="45734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52386" y="9432846"/>
            <a:ext cx="2948464" cy="496966"/>
          </a:xfrm>
          <a:prstGeom prst="rect">
            <a:avLst/>
          </a:prstGeom>
        </p:spPr>
        <p:txBody>
          <a:bodyPr vert="horz" lIns="91467" tIns="45734" rIns="91467" bIns="45734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4348BCEA-BA1D-4BDB-B0B7-2EFDDEB7023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8464" cy="49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90" tIns="48345" rIns="96690" bIns="48345" numCol="1" anchor="t" anchorCtr="0" compatLnSpc="1">
            <a:prstTxWarp prst="textNoShape">
              <a:avLst/>
            </a:prstTxWarp>
          </a:bodyPr>
          <a:lstStyle>
            <a:lvl1pPr algn="l" defTabSz="967078">
              <a:defRPr sz="1300" b="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386" y="0"/>
            <a:ext cx="2948464" cy="49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90" tIns="48345" rIns="96690" bIns="48345" numCol="1" anchor="t" anchorCtr="0" compatLnSpc="1">
            <a:prstTxWarp prst="textNoShape">
              <a:avLst/>
            </a:prstTxWarp>
          </a:bodyPr>
          <a:lstStyle>
            <a:lvl1pPr algn="r" defTabSz="967078">
              <a:defRPr sz="1300" b="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07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2112963" y="746125"/>
            <a:ext cx="2578100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927" y="4717217"/>
            <a:ext cx="5442586" cy="4467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90" tIns="48345" rIns="96690" bIns="483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noProof="0" smtClean="0"/>
              <a:t>Click to edit Master text styles</a:t>
            </a:r>
          </a:p>
          <a:p>
            <a:pPr lvl="1"/>
            <a:r>
              <a:rPr lang="th-TH" noProof="0" smtClean="0"/>
              <a:t>Second level</a:t>
            </a:r>
          </a:p>
          <a:p>
            <a:pPr lvl="2"/>
            <a:r>
              <a:rPr lang="th-TH" noProof="0" smtClean="0"/>
              <a:t>Third level</a:t>
            </a:r>
          </a:p>
          <a:p>
            <a:pPr lvl="3"/>
            <a:r>
              <a:rPr lang="th-TH" noProof="0" smtClean="0"/>
              <a:t>Fourth level</a:t>
            </a:r>
          </a:p>
          <a:p>
            <a:pPr lvl="4"/>
            <a:r>
              <a:rPr lang="th-TH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433"/>
            <a:ext cx="2948464" cy="49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90" tIns="48345" rIns="96690" bIns="48345" numCol="1" anchor="b" anchorCtr="0" compatLnSpc="1">
            <a:prstTxWarp prst="textNoShape">
              <a:avLst/>
            </a:prstTxWarp>
          </a:bodyPr>
          <a:lstStyle>
            <a:lvl1pPr algn="l" defTabSz="967078">
              <a:defRPr sz="1300" b="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386" y="9434433"/>
            <a:ext cx="2948464" cy="49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90" tIns="48345" rIns="96690" bIns="48345" numCol="1" anchor="b" anchorCtr="0" compatLnSpc="1">
            <a:prstTxWarp prst="textNoShape">
              <a:avLst/>
            </a:prstTxWarp>
          </a:bodyPr>
          <a:lstStyle>
            <a:lvl1pPr algn="r" defTabSz="967078">
              <a:defRPr sz="1300" b="0"/>
            </a:lvl1pPr>
          </a:lstStyle>
          <a:p>
            <a:pPr>
              <a:defRPr/>
            </a:pPr>
            <a:fld id="{C63CABA6-E0B8-4E2E-AA38-BCEEC073535F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Tahoma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Tahoma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Tahoma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Tahoma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Tahoma" pitchFamily="34" charset="0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D9020C-C595-4635-8F78-124CF02D9CAE}" type="slidenum">
              <a:rPr lang="en-US" smtClean="0"/>
              <a:pPr/>
              <a:t>1</a:t>
            </a:fld>
            <a:endParaRPr lang="th-TH" smtClean="0"/>
          </a:p>
        </p:txBody>
      </p:sp>
      <p:sp>
        <p:nvSpPr>
          <p:cNvPr id="4099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2112963" y="746125"/>
            <a:ext cx="2576512" cy="3722688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h-TH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514350" y="3076575"/>
            <a:ext cx="5829300" cy="212407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20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285C7-0CF2-4EEE-9B42-99A4D2C395BE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CF548-7E24-47FA-877F-00805743E55F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4973638" y="396875"/>
            <a:ext cx="1543050" cy="8451850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341313" y="396875"/>
            <a:ext cx="4479925" cy="8451850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BCBAB-7ED1-4A71-8A9B-98A009D7F74C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067A4-64D3-49C6-BDD8-317E33EBD0D8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41338" y="6365875"/>
            <a:ext cx="5829300" cy="19669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541338" y="4198938"/>
            <a:ext cx="5829300" cy="216693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361D8-F8A2-4121-9752-6A3F4D059C98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341313" y="2309813"/>
            <a:ext cx="3011487" cy="6538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3505200" y="2309813"/>
            <a:ext cx="3011488" cy="6538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AFA0E-E32E-4803-9143-93378A42B6EC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42900" y="396875"/>
            <a:ext cx="6172200" cy="1651000"/>
          </a:xfrm>
        </p:spPr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342900" y="2217738"/>
            <a:ext cx="3030538" cy="9239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342900" y="3141663"/>
            <a:ext cx="3030538" cy="57070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3484563" y="2217738"/>
            <a:ext cx="3030537" cy="9239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3484563" y="3141663"/>
            <a:ext cx="3030537" cy="57070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5393A-4264-49C4-8D8D-52DA53D9D2FF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1E2CF-C8DF-4B3E-8286-65A886470B8E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803B5-F2B6-4CEB-8ED4-DFA99F71256E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42900" y="393700"/>
            <a:ext cx="2255838" cy="16795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2681288" y="393700"/>
            <a:ext cx="3833812" cy="8455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342900" y="2073275"/>
            <a:ext cx="2255838" cy="67754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9F0E5-C504-4573-A420-FF602CE39D54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344613" y="6934200"/>
            <a:ext cx="4114800" cy="8191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344613" y="885825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344613" y="7753350"/>
            <a:ext cx="4114800" cy="11620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C28EE-9A7B-491D-9A64-E2CE9C6408B1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66FF"/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1313" y="396875"/>
            <a:ext cx="6175375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82" tIns="47890" rIns="95782" bIns="478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1313" y="2309813"/>
            <a:ext cx="6175375" cy="653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82" tIns="47890" rIns="95782" bIns="478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1313" y="9018588"/>
            <a:ext cx="1603375" cy="69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82" tIns="47890" rIns="95782" bIns="47890" numCol="1" anchor="t" anchorCtr="0" compatLnSpc="1">
            <a:prstTxWarp prst="textNoShape">
              <a:avLst/>
            </a:prstTxWarp>
          </a:bodyPr>
          <a:lstStyle>
            <a:lvl1pPr algn="l">
              <a:defRPr sz="1600" b="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9018588"/>
            <a:ext cx="2171700" cy="69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82" tIns="47890" rIns="95782" bIns="47890" numCol="1" anchor="t" anchorCtr="0" compatLnSpc="1">
            <a:prstTxWarp prst="textNoShape">
              <a:avLst/>
            </a:prstTxWarp>
          </a:bodyPr>
          <a:lstStyle>
            <a:lvl1pPr>
              <a:defRPr sz="1600" b="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3313" y="9018588"/>
            <a:ext cx="1603375" cy="69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82" tIns="47890" rIns="95782" bIns="47890" numCol="1" anchor="t" anchorCtr="0" compatLnSpc="1">
            <a:prstTxWarp prst="textNoShape">
              <a:avLst/>
            </a:prstTxWarp>
          </a:bodyPr>
          <a:lstStyle>
            <a:lvl1pPr algn="r">
              <a:defRPr sz="1600" b="0"/>
            </a:lvl1pPr>
          </a:lstStyle>
          <a:p>
            <a:pPr>
              <a:defRPr/>
            </a:pPr>
            <a:fld id="{8AA1B1FD-6614-40CE-B7C4-83685E3A75F3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5885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5885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itchFamily="34" charset="0"/>
          <a:cs typeface="Angsana New" pitchFamily="18" charset="-34"/>
        </a:defRPr>
      </a:lvl2pPr>
      <a:lvl3pPr algn="ctr" defTabSz="95885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itchFamily="34" charset="0"/>
          <a:cs typeface="Angsana New" pitchFamily="18" charset="-34"/>
        </a:defRPr>
      </a:lvl3pPr>
      <a:lvl4pPr algn="ctr" defTabSz="95885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itchFamily="34" charset="0"/>
          <a:cs typeface="Angsana New" pitchFamily="18" charset="-34"/>
        </a:defRPr>
      </a:lvl4pPr>
      <a:lvl5pPr algn="ctr" defTabSz="95885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itchFamily="34" charset="0"/>
          <a:cs typeface="Angsana New" pitchFamily="18" charset="-34"/>
        </a:defRPr>
      </a:lvl5pPr>
      <a:lvl6pPr marL="457200" algn="ctr" defTabSz="958850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itchFamily="34" charset="0"/>
          <a:cs typeface="Angsana New" pitchFamily="18" charset="-34"/>
        </a:defRPr>
      </a:lvl6pPr>
      <a:lvl7pPr marL="914400" algn="ctr" defTabSz="958850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itchFamily="34" charset="0"/>
          <a:cs typeface="Angsana New" pitchFamily="18" charset="-34"/>
        </a:defRPr>
      </a:lvl7pPr>
      <a:lvl8pPr marL="1371600" algn="ctr" defTabSz="958850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itchFamily="34" charset="0"/>
          <a:cs typeface="Angsana New" pitchFamily="18" charset="-34"/>
        </a:defRPr>
      </a:lvl8pPr>
      <a:lvl9pPr marL="1828800" algn="ctr" defTabSz="958850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itchFamily="34" charset="0"/>
          <a:cs typeface="Angsana New" pitchFamily="18" charset="-34"/>
        </a:defRPr>
      </a:lvl9pPr>
    </p:titleStyle>
    <p:bodyStyle>
      <a:lvl1pPr marL="360363" indent="-360363" algn="l" defTabSz="958850" rtl="0" eaLnBrk="0" fontAlgn="base" hangingPunct="0">
        <a:spcBef>
          <a:spcPct val="20000"/>
        </a:spcBef>
        <a:spcAft>
          <a:spcPct val="0"/>
        </a:spcAft>
        <a:buChar char="•"/>
        <a:defRPr sz="3300">
          <a:solidFill>
            <a:schemeClr val="tx1"/>
          </a:solidFill>
          <a:latin typeface="+mn-lt"/>
          <a:ea typeface="+mn-ea"/>
          <a:cs typeface="+mn-cs"/>
        </a:defRPr>
      </a:lvl1pPr>
      <a:lvl2pPr marL="777875" indent="-296863" algn="l" defTabSz="958850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cs typeface="+mn-cs"/>
        </a:defRPr>
      </a:lvl2pPr>
      <a:lvl3pPr marL="1196975" indent="-238125" algn="l" defTabSz="958850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cs typeface="+mn-cs"/>
        </a:defRPr>
      </a:lvl3pPr>
      <a:lvl4pPr marL="1674813" indent="-238125" algn="l" defTabSz="958850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cs typeface="+mn-cs"/>
        </a:defRPr>
      </a:lvl4pPr>
      <a:lvl5pPr marL="2155825" indent="-239713" algn="l" defTabSz="958850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5pPr>
      <a:lvl6pPr marL="2613025" indent="-239713" algn="l" defTabSz="958850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6pPr>
      <a:lvl7pPr marL="3070225" indent="-239713" algn="l" defTabSz="958850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7pPr>
      <a:lvl8pPr marL="3527425" indent="-239713" algn="l" defTabSz="958850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8pPr>
      <a:lvl9pPr marL="3984625" indent="-239713" algn="l" defTabSz="958850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1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jpe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757"/>
          <p:cNvSpPr>
            <a:spLocks noChangeArrowheads="1"/>
          </p:cNvSpPr>
          <p:nvPr/>
        </p:nvSpPr>
        <p:spPr bwMode="auto">
          <a:xfrm>
            <a:off x="-8643938" y="-3348038"/>
            <a:ext cx="28908376" cy="71977251"/>
          </a:xfrm>
          <a:prstGeom prst="rect">
            <a:avLst/>
          </a:prstGeom>
          <a:gradFill rotWithShape="1">
            <a:gsLst>
              <a:gs pos="0">
                <a:srgbClr val="8261A2"/>
              </a:gs>
              <a:gs pos="50000">
                <a:srgbClr val="CC99FF"/>
              </a:gs>
              <a:gs pos="100000">
                <a:srgbClr val="8261A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pic>
        <p:nvPicPr>
          <p:cNvPr id="2051" name="Picture 2746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97550" y="12700"/>
            <a:ext cx="4354512" cy="566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2747" descr="ตรา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20800" y="-249238"/>
            <a:ext cx="5089525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AutoShape 2766"/>
          <p:cNvSpPr>
            <a:spLocks noChangeArrowheads="1"/>
          </p:cNvSpPr>
          <p:nvPr/>
        </p:nvSpPr>
        <p:spPr bwMode="auto">
          <a:xfrm>
            <a:off x="-4794250" y="6419850"/>
            <a:ext cx="23768050" cy="2760663"/>
          </a:xfrm>
          <a:prstGeom prst="flowChartAlternateProcess">
            <a:avLst/>
          </a:prstGeom>
          <a:gradFill rotWithShape="1">
            <a:gsLst>
              <a:gs pos="0">
                <a:srgbClr val="FF66FF"/>
              </a:gs>
              <a:gs pos="50000">
                <a:srgbClr val="000000"/>
              </a:gs>
              <a:gs pos="100000">
                <a:srgbClr val="FF66FF"/>
              </a:gs>
            </a:gsLst>
            <a:lin ang="5400000" scaled="1"/>
          </a:gradFill>
          <a:ln w="9525">
            <a:solidFill>
              <a:srgbClr val="CC99FF"/>
            </a:solidFill>
            <a:miter lim="800000"/>
            <a:headEnd/>
            <a:tailEnd/>
          </a:ln>
        </p:spPr>
        <p:txBody>
          <a:bodyPr wrap="none" lIns="20271" tIns="10136" rIns="20271" bIns="10136" anchor="ctr"/>
          <a:lstStyle/>
          <a:p>
            <a:r>
              <a:rPr lang="th-TH" sz="8000">
                <a:solidFill>
                  <a:schemeClr val="bg1"/>
                </a:solidFill>
              </a:rPr>
              <a:t>การขยายพันธุ์จันทน์ผาด้วยภูมิปัญญาท้องถิ่น</a:t>
            </a:r>
            <a:endParaRPr lang="en-US" sz="8000">
              <a:solidFill>
                <a:schemeClr val="bg1"/>
              </a:solidFill>
            </a:endParaRPr>
          </a:p>
          <a:p>
            <a:r>
              <a:rPr lang="th-TH" sz="5400">
                <a:solidFill>
                  <a:schemeClr val="bg1"/>
                </a:solidFill>
                <a:latin typeface="Bodoni MT Condensed" pitchFamily="18" charset="0"/>
              </a:rPr>
              <a:t>สุพจน์  สุขธร</a:t>
            </a:r>
            <a:endParaRPr lang="en-US" sz="6000">
              <a:solidFill>
                <a:schemeClr val="bg1"/>
              </a:solidFill>
            </a:endParaRPr>
          </a:p>
        </p:txBody>
      </p:sp>
      <p:sp>
        <p:nvSpPr>
          <p:cNvPr id="2054" name="Rectangle 2783"/>
          <p:cNvSpPr>
            <a:spLocks noChangeArrowheads="1"/>
          </p:cNvSpPr>
          <p:nvPr/>
        </p:nvSpPr>
        <p:spPr bwMode="auto">
          <a:xfrm>
            <a:off x="-8643938" y="-804863"/>
            <a:ext cx="28851226" cy="7197725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2055" name="WordArt 2786"/>
          <p:cNvSpPr>
            <a:spLocks noChangeArrowheads="1" noChangeShapeType="1" noTextEdit="1"/>
          </p:cNvSpPr>
          <p:nvPr/>
        </p:nvSpPr>
        <p:spPr bwMode="auto">
          <a:xfrm>
            <a:off x="-619125" y="2617788"/>
            <a:ext cx="12896850" cy="3057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th-TH" sz="60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cs typeface="JasmineUPC"/>
              </a:rPr>
              <a:t>โครงการอนุรักษ์พันธุกรรมพืชอันเนื่องมาจากพระราชดำริ </a:t>
            </a:r>
          </a:p>
          <a:p>
            <a:endParaRPr lang="th-TH" sz="60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cs typeface="JasmineUPC"/>
            </a:endParaRPr>
          </a:p>
        </p:txBody>
      </p:sp>
      <p:sp>
        <p:nvSpPr>
          <p:cNvPr id="2056" name="WordArt 2787"/>
          <p:cNvSpPr>
            <a:spLocks noChangeArrowheads="1" noChangeShapeType="1" noTextEdit="1"/>
          </p:cNvSpPr>
          <p:nvPr/>
        </p:nvSpPr>
        <p:spPr bwMode="auto">
          <a:xfrm>
            <a:off x="-363538" y="757238"/>
            <a:ext cx="12344401" cy="1495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th-TH" sz="60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ngsana New"/>
                <a:cs typeface="Angsana New"/>
              </a:rPr>
              <a:t>สมเด็จพระเทพรัตนราชสุดา ฯ สยามบรมราชกุมารี</a:t>
            </a:r>
          </a:p>
        </p:txBody>
      </p:sp>
      <p:sp>
        <p:nvSpPr>
          <p:cNvPr id="2057" name="สี่เหลี่ยมมุมมน 41"/>
          <p:cNvSpPr>
            <a:spLocks noChangeArrowheads="1"/>
          </p:cNvSpPr>
          <p:nvPr/>
        </p:nvSpPr>
        <p:spPr bwMode="auto">
          <a:xfrm>
            <a:off x="6540500" y="13576300"/>
            <a:ext cx="13339763" cy="272732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497FF"/>
              </a:gs>
              <a:gs pos="50000">
                <a:srgbClr val="ECBFFF"/>
              </a:gs>
              <a:gs pos="100000">
                <a:srgbClr val="F5DFFF"/>
              </a:gs>
            </a:gsLst>
            <a:lin ang="189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just" defTabSz="958850"/>
            <a:r>
              <a:rPr lang="th-TH" sz="5400">
                <a:latin typeface="TH Chakra Petch" pitchFamily="2" charset="-34"/>
                <a:cs typeface="TH Chakra Petch" pitchFamily="2" charset="-34"/>
              </a:rPr>
              <a:t>       จันทน์ผาหรือจันทร์แดง ชื่อวิทยาศาสตร์ </a:t>
            </a:r>
            <a:r>
              <a:rPr lang="th-TH" sz="5400" i="1">
                <a:latin typeface="TH Chakra Petch" pitchFamily="2" charset="-34"/>
                <a:cs typeface="TH Chakra Petch" pitchFamily="2" charset="-34"/>
              </a:rPr>
              <a:t>Dracaena loureiri</a:t>
            </a:r>
            <a:r>
              <a:rPr lang="th-TH" sz="5400">
                <a:latin typeface="TH Chakra Petch" pitchFamily="2" charset="-34"/>
                <a:cs typeface="TH Chakra Petch" pitchFamily="2" charset="-34"/>
              </a:rPr>
              <a:t> </a:t>
            </a:r>
            <a:r>
              <a:rPr lang="en-US" sz="5400">
                <a:latin typeface="TH Chakra Petch" pitchFamily="2" charset="-34"/>
                <a:cs typeface="TH Chakra Petch" pitchFamily="2" charset="-34"/>
              </a:rPr>
              <a:t>Gagnep. </a:t>
            </a:r>
            <a:r>
              <a:rPr lang="th-TH" sz="5400">
                <a:latin typeface="TH Chakra Petch" pitchFamily="2" charset="-34"/>
                <a:cs typeface="TH Chakra Petch" pitchFamily="2" charset="-34"/>
              </a:rPr>
              <a:t>ชื่อสามัญ </a:t>
            </a:r>
            <a:r>
              <a:rPr lang="en-US" sz="5400">
                <a:latin typeface="TH Chakra Petch" pitchFamily="2" charset="-34"/>
                <a:cs typeface="TH Chakra Petch" pitchFamily="2" charset="-34"/>
              </a:rPr>
              <a:t>Mountain dracaena </a:t>
            </a:r>
            <a:r>
              <a:rPr lang="th-TH" sz="5400">
                <a:latin typeface="TH Chakra Petch" pitchFamily="2" charset="-34"/>
                <a:cs typeface="TH Chakra Petch" pitchFamily="2" charset="-34"/>
              </a:rPr>
              <a:t>ชื่อวงศ์ </a:t>
            </a:r>
            <a:r>
              <a:rPr lang="en-US" sz="5400">
                <a:latin typeface="TH Chakra Petch" pitchFamily="2" charset="-34"/>
                <a:cs typeface="TH Chakra Petch" pitchFamily="2" charset="-34"/>
              </a:rPr>
              <a:t>DRACAENACEA </a:t>
            </a:r>
            <a:r>
              <a:rPr lang="th-TH" sz="5400">
                <a:latin typeface="TH Chakra Petch" pitchFamily="2" charset="-34"/>
                <a:cs typeface="TH Chakra Petch" pitchFamily="2" charset="-34"/>
              </a:rPr>
              <a:t>เป็นไม้ป่า พบตามหน้าผาภูเขาหินปูน ที่มีความสูงจากระดับน้ำทะเลประมาณ 600 ม. </a:t>
            </a:r>
          </a:p>
          <a:p>
            <a:pPr algn="just" defTabSz="958850"/>
            <a:r>
              <a:rPr lang="th-TH" sz="5400">
                <a:latin typeface="TH Chakra Petch" pitchFamily="2" charset="-34"/>
                <a:cs typeface="TH Chakra Petch" pitchFamily="2" charset="-34"/>
              </a:rPr>
              <a:t>	ลักษณะทางพฤกษศาสตร์ เป็นไม้พุ่มขนาดใหญ่ แข็งแรง แตกกิ่งมากบริเวณปลายยอด เป็นพืชใบเลี้ยงเดี่ยว ลำต้นสูงได้ถึง 10 ม. เส้นผ่าศูนย์กลาง 14-15 ซม. เปลือกต้นสีเทาแกมเขียว เห็นข้อปล้องชัดเจนบริเวณปลายยอด ใบ เป็นใบเดี่ยว ออกเรียงเวียนสลับถี่เป็นกระจุกบริเวณปลายยอด  ใบรูปรีแกมขอบขนาน กว้าง 4-7 ซม. ยาว 70-90 ซม. ปลายใบเรียวแหลม ฐานแผ่เป็นกาบ ขอบใบเรียบ ดอก เป็นดอกช่อคล้ายจั่นหมากหรือมะพร้าว ดอกย่อยสีขาว ขนาดเล็ก จำนวนมาก ดอกบานกว้าง 0.7-1 ซม. ทางภาคใต้จะออกดอกประมาณเดือนสิงหาคมและติดผลประมาณกันยายน ผลสด กลม เส้นผ่าศูนย์กลาง 0.5-0.7 ซม. ผลสุกสีแดงสด มี 1-3 เมล็ดส่วนมากเมล็ดเดียว การขยายพันธุ์ โดยการเพาะเมล็ดหรือปักชำกิ่งแขนง </a:t>
            </a:r>
          </a:p>
          <a:p>
            <a:pPr algn="just" defTabSz="958850"/>
            <a:r>
              <a:rPr lang="th-TH" sz="5400">
                <a:latin typeface="TH Chakra Petch" pitchFamily="2" charset="-34"/>
                <a:cs typeface="TH Chakra Petch" pitchFamily="2" charset="-34"/>
              </a:rPr>
              <a:t>	</a:t>
            </a:r>
            <a:r>
              <a:rPr lang="th-TH" sz="5400">
                <a:cs typeface="TH Chakra Petch" pitchFamily="2" charset="-34"/>
              </a:rPr>
              <a:t>การขยายพันธุ์จันทน์ผาโดยการเพาะเมล็ดมีวัตถุประสงค์ </a:t>
            </a:r>
          </a:p>
          <a:p>
            <a:pPr algn="just" defTabSz="958850"/>
            <a:r>
              <a:rPr lang="th-TH" sz="5400">
                <a:cs typeface="TH Chakra Petch" pitchFamily="2" charset="-34"/>
              </a:rPr>
              <a:t>เพื่อเพิ่มจำนวนต้นในปริมาณมากในเวลาอันสั้น และเพื่อลดจำนวนการลักลอบต้นจันทน์ผาออกจากป่าธรรมชาติ ซึ่งนับวันจะลดน้อยลง ด้วยเหตุนี้ นายสุพจน์ สุขธร ได้ใช้ภูมิปัญญาพื้นบ้านในการขยายพันธุ์โดยการเพาะเมล็ดและประสบผลสำ</a:t>
            </a:r>
          </a:p>
          <a:p>
            <a:pPr algn="just" defTabSz="958850"/>
            <a:r>
              <a:rPr lang="th-TH" sz="5400">
                <a:cs typeface="TH Chakra Petch" pitchFamily="2" charset="-34"/>
              </a:rPr>
              <a:t>เสร็จอย่างสูง</a:t>
            </a:r>
          </a:p>
          <a:p>
            <a:pPr algn="l" defTabSz="958850"/>
            <a:r>
              <a:rPr lang="th-TH" sz="5400">
                <a:cs typeface="TH Chakra Petch" pitchFamily="2" charset="-34"/>
              </a:rPr>
              <a:t>    วิธีการ เลือกจั่นจันทน์ผาที่มีผลสุกแดงจำนวนมาก ตัดใส่กระสอบ รดน้ำครั้งเดียวพอชุ่ม วางที่ร่ม บ่มไว้ 5-7 วัน จากนั้นเก็บผลมาขยำกับน้ำ เอาเปลือกออกแล้วจะได้เมล็ดที่สะอาด เตรียมวัสดุปลูก โดยใช้ดิน 1 ส่วน ขี้เถ้าแกลบ 1 ส่วน</a:t>
            </a:r>
          </a:p>
          <a:p>
            <a:pPr algn="l" defTabSz="958850"/>
            <a:r>
              <a:rPr lang="th-TH" sz="5400">
                <a:cs typeface="TH Chakra Petch" pitchFamily="2" charset="-34"/>
              </a:rPr>
              <a:t>และขุยมะพร้าว 1 ส่วน ผสมรวมกัน นำวัสดุปลูกที่ได้ใส่ภาชนะเพาะที่หาง่าย ๆ  เช่นตะกร้า หรือกะบะเพาะ ปริมาณ 2/3 แล้วโรยเมล็ด ห่างกันพอประมาณ กลบด้วยวัสดุปลูกที่เหลือ รดน้ำให้ชุ่ม เก็บในที่ร่มและมีความชื่น ประมาณ 1 เดือน ก็จะงอกต้นอ่อน แล้วจึงแยกไปเพาะเลี้ยงต่อในถุงดำ หรือกระถางเล็ก ๆ </a:t>
            </a:r>
            <a:endParaRPr lang="th-TH" sz="5400">
              <a:latin typeface="TH Chakra Petch" pitchFamily="2" charset="-34"/>
              <a:cs typeface="TH Chakra Petch" pitchFamily="2" charset="-34"/>
            </a:endParaRPr>
          </a:p>
          <a:p>
            <a:pPr algn="l" defTabSz="958850"/>
            <a:r>
              <a:rPr lang="th-TH" sz="5400">
                <a:cs typeface="TH Chakra Petch" pitchFamily="2" charset="-34"/>
              </a:rPr>
              <a:t/>
            </a:r>
            <a:br>
              <a:rPr lang="th-TH" sz="5400">
                <a:cs typeface="TH Chakra Petch" pitchFamily="2" charset="-34"/>
              </a:rPr>
            </a:br>
            <a:r>
              <a:rPr lang="th-TH" sz="5400">
                <a:cs typeface="TH Chakra Petch" pitchFamily="2" charset="-34"/>
              </a:rPr>
              <a:t>          </a:t>
            </a:r>
            <a:endParaRPr lang="th-TH" sz="5400">
              <a:latin typeface="TH Chakra Petch" pitchFamily="2" charset="-34"/>
              <a:cs typeface="TH Chakra Petch" pitchFamily="2" charset="-34"/>
            </a:endParaRPr>
          </a:p>
          <a:p>
            <a:pPr algn="l" defTabSz="958850"/>
            <a:r>
              <a:rPr lang="th-TH" sz="5400">
                <a:solidFill>
                  <a:srgbClr val="0070C0"/>
                </a:solidFill>
                <a:latin typeface="TH Chakra Petch" pitchFamily="2" charset="-34"/>
                <a:cs typeface="TH Chakra Petch" pitchFamily="2" charset="-34"/>
              </a:rPr>
              <a:t/>
            </a:r>
            <a:br>
              <a:rPr lang="th-TH" sz="5400">
                <a:solidFill>
                  <a:srgbClr val="0070C0"/>
                </a:solidFill>
                <a:latin typeface="TH Chakra Petch" pitchFamily="2" charset="-34"/>
                <a:cs typeface="TH Chakra Petch" pitchFamily="2" charset="-34"/>
              </a:rPr>
            </a:br>
            <a:r>
              <a:rPr lang="th-TH" sz="5400">
                <a:solidFill>
                  <a:srgbClr val="0070C0"/>
                </a:solidFill>
                <a:latin typeface="TH Chakra Petch" pitchFamily="2" charset="-34"/>
                <a:cs typeface="TH Chakra Petch" pitchFamily="2" charset="-34"/>
              </a:rPr>
              <a:t> </a:t>
            </a:r>
          </a:p>
        </p:txBody>
      </p:sp>
      <p:pic>
        <p:nvPicPr>
          <p:cNvPr id="2058" name="Picture 13" descr="PICT002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397163" y="39793863"/>
            <a:ext cx="3713162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Oval 21"/>
          <p:cNvSpPr/>
          <p:nvPr/>
        </p:nvSpPr>
        <p:spPr bwMode="auto">
          <a:xfrm>
            <a:off x="-7234238" y="10340975"/>
            <a:ext cx="5000625" cy="264795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defTabSz="958850">
              <a:defRPr/>
            </a:pPr>
            <a:endParaRPr lang="th-TH" sz="3200" dirty="0"/>
          </a:p>
          <a:p>
            <a:pPr defTabSz="958850">
              <a:defRPr/>
            </a:pPr>
            <a:r>
              <a:rPr lang="th-TH" sz="8800" dirty="0">
                <a:cs typeface="TH Chakra Petch"/>
              </a:rPr>
              <a:t>วิธีการ</a:t>
            </a:r>
            <a:endParaRPr lang="th-TH" sz="5400" dirty="0">
              <a:cs typeface="TH Chakra Petch"/>
            </a:endParaRPr>
          </a:p>
          <a:p>
            <a:pPr defTabSz="958850">
              <a:defRPr/>
            </a:pPr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2060" name="AutoShape 205"/>
          <p:cNvSpPr>
            <a:spLocks noChangeArrowheads="1"/>
          </p:cNvSpPr>
          <p:nvPr/>
        </p:nvSpPr>
        <p:spPr bwMode="auto">
          <a:xfrm rot="5400000">
            <a:off x="-5672932" y="34024095"/>
            <a:ext cx="2625725" cy="17573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1 w 21600"/>
              <a:gd name="T13" fmla="*/ 5405 h 21600"/>
              <a:gd name="T14" fmla="*/ 18895 w 21600"/>
              <a:gd name="T15" fmla="*/ 1619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2061" name="AutoShape 205"/>
          <p:cNvSpPr>
            <a:spLocks noChangeArrowheads="1"/>
          </p:cNvSpPr>
          <p:nvPr/>
        </p:nvSpPr>
        <p:spPr bwMode="auto">
          <a:xfrm rot="5400000">
            <a:off x="-5672932" y="26324720"/>
            <a:ext cx="2625725" cy="17573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1 w 21600"/>
              <a:gd name="T13" fmla="*/ 5405 h 21600"/>
              <a:gd name="T14" fmla="*/ 18895 w 21600"/>
              <a:gd name="T15" fmla="*/ 1619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2062" name="AutoShape 205"/>
          <p:cNvSpPr>
            <a:spLocks noChangeArrowheads="1"/>
          </p:cNvSpPr>
          <p:nvPr/>
        </p:nvSpPr>
        <p:spPr bwMode="auto">
          <a:xfrm rot="5400000">
            <a:off x="-5934869" y="19831844"/>
            <a:ext cx="2625725" cy="17573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1 w 21600"/>
              <a:gd name="T13" fmla="*/ 5405 h 21600"/>
              <a:gd name="T14" fmla="*/ 18895 w 21600"/>
              <a:gd name="T15" fmla="*/ 1619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pic>
        <p:nvPicPr>
          <p:cNvPr id="2063" name="Picture 18"/>
          <p:cNvPicPr>
            <a:picLocks noChangeAspect="1" noChangeArrowheads="1"/>
          </p:cNvPicPr>
          <p:nvPr/>
        </p:nvPicPr>
        <p:blipFill>
          <a:blip r:embed="rId6"/>
          <a:srcRect l="19069" t="9491" r="16667" b="29475"/>
          <a:stretch>
            <a:fillRect/>
          </a:stretch>
        </p:blipFill>
        <p:spPr bwMode="auto">
          <a:xfrm>
            <a:off x="7543800" y="48047275"/>
            <a:ext cx="4017963" cy="305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1"/>
          <p:cNvPicPr>
            <a:picLocks noChangeAspect="1" noChangeArrowheads="1"/>
          </p:cNvPicPr>
          <p:nvPr/>
        </p:nvPicPr>
        <p:blipFill>
          <a:blip r:embed="rId7" cstate="print"/>
          <a:srcRect l="21914" t="26378" r="11759" b="12695"/>
          <a:stretch>
            <a:fillRect/>
          </a:stretch>
        </p:blipFill>
        <p:spPr bwMode="auto">
          <a:xfrm>
            <a:off x="-7176294" y="44675743"/>
            <a:ext cx="5634037" cy="38814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65" name="AutoShape 205"/>
          <p:cNvSpPr>
            <a:spLocks noChangeArrowheads="1"/>
          </p:cNvSpPr>
          <p:nvPr/>
        </p:nvSpPr>
        <p:spPr bwMode="auto">
          <a:xfrm rot="5400000">
            <a:off x="-5934075" y="48626712"/>
            <a:ext cx="2624138" cy="17573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1 w 21600"/>
              <a:gd name="T13" fmla="*/ 5405 h 21600"/>
              <a:gd name="T14" fmla="*/ 18895 w 21600"/>
              <a:gd name="T15" fmla="*/ 1619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2066" name="AutoShape 205"/>
          <p:cNvSpPr>
            <a:spLocks noChangeArrowheads="1"/>
          </p:cNvSpPr>
          <p:nvPr/>
        </p:nvSpPr>
        <p:spPr bwMode="auto">
          <a:xfrm rot="5400000">
            <a:off x="-5671344" y="42485469"/>
            <a:ext cx="2624137" cy="1755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1 w 21600"/>
              <a:gd name="T13" fmla="*/ 5405 h 21600"/>
              <a:gd name="T14" fmla="*/ 18895 w 21600"/>
              <a:gd name="T15" fmla="*/ 1619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pic>
        <p:nvPicPr>
          <p:cNvPr id="6" name="Picture 24"/>
          <p:cNvPicPr>
            <a:picLocks noChangeAspect="1" noChangeArrowheads="1"/>
          </p:cNvPicPr>
          <p:nvPr/>
        </p:nvPicPr>
        <p:blipFill>
          <a:blip r:embed="rId8"/>
          <a:srcRect l="8194" t="8807"/>
          <a:stretch>
            <a:fillRect/>
          </a:stretch>
        </p:blipFill>
        <p:spPr bwMode="auto">
          <a:xfrm>
            <a:off x="-7697788" y="56154638"/>
            <a:ext cx="6254750" cy="4660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68" name="AutoShape 205"/>
          <p:cNvSpPr>
            <a:spLocks noChangeArrowheads="1"/>
          </p:cNvSpPr>
          <p:nvPr/>
        </p:nvSpPr>
        <p:spPr bwMode="auto">
          <a:xfrm rot="5400000">
            <a:off x="-5934869" y="54045644"/>
            <a:ext cx="2624137" cy="1755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1 w 21600"/>
              <a:gd name="T13" fmla="*/ 5405 h 21600"/>
              <a:gd name="T14" fmla="*/ 18895 w 21600"/>
              <a:gd name="T15" fmla="*/ 1619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pic>
        <p:nvPicPr>
          <p:cNvPr id="2069" name="Picture 2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6846888" y="63388875"/>
            <a:ext cx="5189538" cy="389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4" name="Picture 26"/>
          <p:cNvPicPr>
            <a:picLocks noChangeAspect="1" noChangeArrowheads="1"/>
          </p:cNvPicPr>
          <p:nvPr/>
        </p:nvPicPr>
        <p:blipFill>
          <a:blip r:embed="rId10" cstate="print"/>
          <a:srcRect r="26667"/>
          <a:stretch>
            <a:fillRect/>
          </a:stretch>
        </p:blipFill>
        <p:spPr bwMode="auto">
          <a:xfrm>
            <a:off x="11981121" y="54015290"/>
            <a:ext cx="5619231" cy="57469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71" name="Picture 27"/>
          <p:cNvPicPr>
            <a:picLocks noChangeAspect="1" noChangeArrowheads="1"/>
          </p:cNvPicPr>
          <p:nvPr/>
        </p:nvPicPr>
        <p:blipFill>
          <a:blip r:embed="rId11"/>
          <a:srcRect l="11867" r="5112"/>
          <a:stretch>
            <a:fillRect/>
          </a:stretch>
        </p:blipFill>
        <p:spPr bwMode="auto">
          <a:xfrm>
            <a:off x="6858000" y="41222613"/>
            <a:ext cx="7016750" cy="633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2" name="Picture 2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970713" y="54630638"/>
            <a:ext cx="4449762" cy="333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3" name="Picture 2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4146213" y="48488600"/>
            <a:ext cx="4637087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ounded Rectangle 55"/>
          <p:cNvSpPr>
            <a:spLocks noChangeArrowheads="1"/>
          </p:cNvSpPr>
          <p:nvPr/>
        </p:nvSpPr>
        <p:spPr bwMode="auto">
          <a:xfrm>
            <a:off x="-619125" y="16248063"/>
            <a:ext cx="6429375" cy="17684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58850"/>
            <a:r>
              <a:rPr lang="th-TH" sz="5400">
                <a:cs typeface="TH Chakra Petch" pitchFamily="2" charset="-34"/>
              </a:rPr>
              <a:t>เลือกจั่นจันทน์ผาที่มีผลสุกแดงจำนวนมาก</a:t>
            </a:r>
          </a:p>
          <a:p>
            <a:pPr defTabSz="958850"/>
            <a:endParaRPr lang="th-TH" sz="4800">
              <a:cs typeface="TH Chakra Petch" pitchFamily="2" charset="-34"/>
            </a:endParaRPr>
          </a:p>
        </p:txBody>
      </p:sp>
      <p:sp>
        <p:nvSpPr>
          <p:cNvPr id="2075" name="Rounded Rectangle 56"/>
          <p:cNvSpPr>
            <a:spLocks noChangeArrowheads="1"/>
          </p:cNvSpPr>
          <p:nvPr/>
        </p:nvSpPr>
        <p:spPr bwMode="auto">
          <a:xfrm>
            <a:off x="1358900" y="22634575"/>
            <a:ext cx="5295900" cy="1600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58850"/>
            <a:r>
              <a:rPr lang="th-TH" sz="5400">
                <a:cs typeface="TH Chakra Petch" pitchFamily="2" charset="-34"/>
              </a:rPr>
              <a:t>บ่มในกระสอบ 5-7 วัน </a:t>
            </a:r>
          </a:p>
          <a:p>
            <a:pPr defTabSz="958850"/>
            <a:endParaRPr lang="th-TH" sz="5400">
              <a:cs typeface="TH Chakra Petch" pitchFamily="2" charset="-34"/>
            </a:endParaRPr>
          </a:p>
          <a:p>
            <a:pPr defTabSz="958850"/>
            <a:endParaRPr lang="th-TH" sz="4800">
              <a:cs typeface="TH Chakra Petch" pitchFamily="2" charset="-34"/>
            </a:endParaRPr>
          </a:p>
        </p:txBody>
      </p:sp>
      <p:sp>
        <p:nvSpPr>
          <p:cNvPr id="2076" name="Rounded Rectangle 57"/>
          <p:cNvSpPr>
            <a:spLocks noChangeArrowheads="1"/>
          </p:cNvSpPr>
          <p:nvPr/>
        </p:nvSpPr>
        <p:spPr bwMode="auto">
          <a:xfrm>
            <a:off x="-1443038" y="29746575"/>
            <a:ext cx="4872038" cy="17668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58850"/>
            <a:r>
              <a:rPr lang="th-TH" sz="5400">
                <a:cs typeface="TH Chakra Petch" pitchFamily="2" charset="-34"/>
              </a:rPr>
              <a:t>เก็บผลไปล้างน้ำ</a:t>
            </a:r>
          </a:p>
          <a:p>
            <a:pPr defTabSz="958850"/>
            <a:endParaRPr lang="th-TH" sz="4800">
              <a:cs typeface="TH Chakra Petch" pitchFamily="2" charset="-34"/>
            </a:endParaRPr>
          </a:p>
        </p:txBody>
      </p:sp>
      <p:sp>
        <p:nvSpPr>
          <p:cNvPr id="2077" name="Rounded Rectangle 58"/>
          <p:cNvSpPr>
            <a:spLocks noChangeArrowheads="1"/>
          </p:cNvSpPr>
          <p:nvPr/>
        </p:nvSpPr>
        <p:spPr bwMode="auto">
          <a:xfrm>
            <a:off x="-619125" y="38131750"/>
            <a:ext cx="4584700" cy="13493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58850"/>
            <a:r>
              <a:rPr lang="th-TH" sz="5400">
                <a:cs typeface="TH Chakra Petch" pitchFamily="2" charset="-34"/>
              </a:rPr>
              <a:t>นำเมล็ดไปเพาะ</a:t>
            </a:r>
          </a:p>
          <a:p>
            <a:pPr defTabSz="958850"/>
            <a:endParaRPr lang="th-TH" sz="4800">
              <a:cs typeface="TH Chakra Petch" pitchFamily="2" charset="-34"/>
            </a:endParaRPr>
          </a:p>
        </p:txBody>
      </p:sp>
      <p:sp>
        <p:nvSpPr>
          <p:cNvPr id="2078" name="Rounded Rectangle 59"/>
          <p:cNvSpPr>
            <a:spLocks noChangeArrowheads="1"/>
          </p:cNvSpPr>
          <p:nvPr/>
        </p:nvSpPr>
        <p:spPr bwMode="auto">
          <a:xfrm>
            <a:off x="-619125" y="44311888"/>
            <a:ext cx="6429375" cy="388143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58850"/>
            <a:r>
              <a:rPr lang="th-TH" sz="5400">
                <a:cs typeface="TH Chakra Petch" pitchFamily="2" charset="-34"/>
              </a:rPr>
              <a:t>วัสดุเพาะ</a:t>
            </a:r>
          </a:p>
          <a:p>
            <a:pPr algn="l" defTabSz="958850"/>
            <a:r>
              <a:rPr lang="th-TH" sz="5400">
                <a:cs typeface="TH Chakra Petch" pitchFamily="2" charset="-34"/>
              </a:rPr>
              <a:t>	ดิน 1 ส่วน</a:t>
            </a:r>
          </a:p>
          <a:p>
            <a:pPr algn="l" defTabSz="958850"/>
            <a:r>
              <a:rPr lang="th-TH" sz="5400">
                <a:cs typeface="TH Chakra Petch" pitchFamily="2" charset="-34"/>
              </a:rPr>
              <a:t>	ขี้เถ้าแกลบ 1 ส่วน</a:t>
            </a:r>
          </a:p>
          <a:p>
            <a:pPr algn="l" defTabSz="958850"/>
            <a:r>
              <a:rPr lang="th-TH" sz="5400">
                <a:cs typeface="TH Chakra Petch" pitchFamily="2" charset="-34"/>
              </a:rPr>
              <a:t>	ขุยมะพร้าว 1 ส่วน</a:t>
            </a:r>
          </a:p>
          <a:p>
            <a:pPr defTabSz="958850"/>
            <a:endParaRPr lang="th-TH" sz="5400">
              <a:cs typeface="TH Chakra Petch" pitchFamily="2" charset="-34"/>
            </a:endParaRPr>
          </a:p>
          <a:p>
            <a:pPr defTabSz="958850"/>
            <a:endParaRPr lang="th-TH" sz="4800">
              <a:cs typeface="TH Chakra Petch" pitchFamily="2" charset="-34"/>
            </a:endParaRPr>
          </a:p>
        </p:txBody>
      </p:sp>
      <p:sp>
        <p:nvSpPr>
          <p:cNvPr id="2079" name="Rounded Rectangle 60"/>
          <p:cNvSpPr>
            <a:spLocks noChangeArrowheads="1"/>
          </p:cNvSpPr>
          <p:nvPr/>
        </p:nvSpPr>
        <p:spPr bwMode="auto">
          <a:xfrm>
            <a:off x="-619125" y="53755925"/>
            <a:ext cx="7245350" cy="239871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defTabSz="958850"/>
            <a:r>
              <a:rPr lang="th-TH" sz="5400">
                <a:cs typeface="TH Chakra Petch" pitchFamily="2" charset="-34"/>
              </a:rPr>
              <a:t>ประมาณ 1 เดือนนำไปปลูกในถุงดำหรือกระถาง</a:t>
            </a:r>
            <a:endParaRPr lang="th-TH" sz="4800">
              <a:cs typeface="TH Chakra Petch" pitchFamily="2" charset="-34"/>
            </a:endParaRPr>
          </a:p>
        </p:txBody>
      </p:sp>
      <p:sp>
        <p:nvSpPr>
          <p:cNvPr id="2080" name="Rounded Rectangle 62"/>
          <p:cNvSpPr>
            <a:spLocks noChangeArrowheads="1"/>
          </p:cNvSpPr>
          <p:nvPr/>
        </p:nvSpPr>
        <p:spPr bwMode="auto">
          <a:xfrm>
            <a:off x="-1309688" y="63811150"/>
            <a:ext cx="6216651" cy="16446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defTabSz="958850"/>
            <a:r>
              <a:rPr lang="th-TH" sz="5400">
                <a:cs typeface="TH Chakra Petch" pitchFamily="2" charset="-34"/>
              </a:rPr>
              <a:t>2 ปีหรือพอตั้งลำต้นปลูกลงดิน</a:t>
            </a:r>
          </a:p>
          <a:p>
            <a:pPr defTabSz="958850"/>
            <a:endParaRPr lang="th-TH" sz="4800">
              <a:cs typeface="TH Chakra Petch" pitchFamily="2" charset="-34"/>
            </a:endParaRPr>
          </a:p>
        </p:txBody>
      </p:sp>
      <p:pic>
        <p:nvPicPr>
          <p:cNvPr id="2081" name="Picture 43" descr="C:\Documents and Settings\su1\Desktop\2.gif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-6846888" y="28516263"/>
            <a:ext cx="4975225" cy="45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2" name="Picture 44" descr="C:\Documents and Settings\su1\Desktop\Untitled-9.gif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-7032625" y="36501388"/>
            <a:ext cx="5589587" cy="534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3" name="Picture 45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-6000750" y="21342350"/>
            <a:ext cx="3282950" cy="437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4" name="Picture 46"/>
          <p:cNvPicPr>
            <a:picLocks noChangeAspect="1" noChangeArrowheads="1"/>
          </p:cNvPicPr>
          <p:nvPr/>
        </p:nvPicPr>
        <p:blipFill>
          <a:blip r:embed="rId17" cstate="print"/>
          <a:srcRect l="8041" r="7431"/>
          <a:stretch>
            <a:fillRect/>
          </a:stretch>
        </p:blipFill>
        <p:spPr bwMode="auto">
          <a:xfrm>
            <a:off x="5372100" y="59185175"/>
            <a:ext cx="5213350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5" name="Picture 47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-6254750" y="13576300"/>
            <a:ext cx="4319587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7" name="Picture 49" descr="I:\DCIM\100KM003\PICT0028.jpg"/>
          <p:cNvPicPr>
            <a:picLocks noChangeAspect="1" noChangeArrowheads="1"/>
          </p:cNvPicPr>
          <p:nvPr/>
        </p:nvPicPr>
        <p:blipFill>
          <a:blip r:embed="rId19" cstate="print">
            <a:lum contrast="10000"/>
          </a:blip>
          <a:srcRect t="18546" b="12255"/>
          <a:stretch>
            <a:fillRect/>
          </a:stretch>
        </p:blipFill>
        <p:spPr bwMode="auto">
          <a:xfrm>
            <a:off x="-2717800" y="21342668"/>
            <a:ext cx="4010820" cy="37006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87" name="Picture 2" descr="C:\Documents and Settings\su1\Desktop\จันผา2\100KM003\PICT0033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-7032625" y="51050825"/>
            <a:ext cx="5722937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88" name="AutoShape 205"/>
          <p:cNvSpPr>
            <a:spLocks noChangeArrowheads="1"/>
          </p:cNvSpPr>
          <p:nvPr/>
        </p:nvSpPr>
        <p:spPr bwMode="auto">
          <a:xfrm rot="5400000">
            <a:off x="-5672931" y="61249719"/>
            <a:ext cx="2624137" cy="1755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1 w 21600"/>
              <a:gd name="T13" fmla="*/ 5405 h 21600"/>
              <a:gd name="T14" fmla="*/ 18895 w 21600"/>
              <a:gd name="T15" fmla="*/ 1619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2089" name="Rounded Rectangle 62"/>
          <p:cNvSpPr>
            <a:spLocks noChangeArrowheads="1"/>
          </p:cNvSpPr>
          <p:nvPr/>
        </p:nvSpPr>
        <p:spPr bwMode="auto">
          <a:xfrm>
            <a:off x="8955088" y="65216088"/>
            <a:ext cx="6216650" cy="16446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defTabSz="958850"/>
            <a:r>
              <a:rPr lang="th-TH" sz="5400">
                <a:cs typeface="TH Chakra Petch" pitchFamily="2" charset="-34"/>
              </a:rPr>
              <a:t>จันทน์ผาที่นำมาตกแต่งสวน</a:t>
            </a:r>
          </a:p>
          <a:p>
            <a:pPr defTabSz="958850"/>
            <a:endParaRPr lang="th-TH" sz="4800">
              <a:cs typeface="TH Chakra Petch" pitchFamily="2" charset="-34"/>
            </a:endParaRPr>
          </a:p>
        </p:txBody>
      </p:sp>
      <p:sp>
        <p:nvSpPr>
          <p:cNvPr id="2090" name="Rounded Rectangle 62"/>
          <p:cNvSpPr>
            <a:spLocks noChangeArrowheads="1"/>
          </p:cNvSpPr>
          <p:nvPr/>
        </p:nvSpPr>
        <p:spPr bwMode="auto">
          <a:xfrm>
            <a:off x="13525500" y="52370038"/>
            <a:ext cx="6216650" cy="16446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defTabSz="958850"/>
            <a:r>
              <a:rPr lang="th-TH" sz="5400">
                <a:cs typeface="TH Chakra Petch" pitchFamily="2" charset="-34"/>
              </a:rPr>
              <a:t>จันทน์ผาที่ขึ้นตามธรรมชาติ</a:t>
            </a:r>
          </a:p>
          <a:p>
            <a:pPr defTabSz="958850"/>
            <a:endParaRPr lang="th-TH" sz="4800">
              <a:cs typeface="TH Chakra Petch" pitchFamily="2" charset="-34"/>
            </a:endParaRPr>
          </a:p>
        </p:txBody>
      </p:sp>
      <p:sp>
        <p:nvSpPr>
          <p:cNvPr id="2091" name="Rounded Rectangle 62"/>
          <p:cNvSpPr>
            <a:spLocks noChangeArrowheads="1"/>
          </p:cNvSpPr>
          <p:nvPr/>
        </p:nvSpPr>
        <p:spPr bwMode="auto">
          <a:xfrm>
            <a:off x="7543800" y="51966813"/>
            <a:ext cx="3495675" cy="16446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defTabSz="958850"/>
            <a:r>
              <a:rPr lang="th-TH" sz="5400">
                <a:cs typeface="TH Chakra Petch" pitchFamily="2" charset="-34"/>
              </a:rPr>
              <a:t>ดอกจันทน์ผา</a:t>
            </a:r>
            <a:endParaRPr lang="th-TH" sz="4800">
              <a:cs typeface="TH Chakra Petch" pitchFamily="2" charset="-34"/>
            </a:endParaRPr>
          </a:p>
        </p:txBody>
      </p:sp>
      <p:sp>
        <p:nvSpPr>
          <p:cNvPr id="2092" name="Rounded Rectangle 62"/>
          <p:cNvSpPr>
            <a:spLocks noChangeArrowheads="1"/>
          </p:cNvSpPr>
          <p:nvPr/>
        </p:nvSpPr>
        <p:spPr bwMode="auto">
          <a:xfrm>
            <a:off x="13525500" y="44762738"/>
            <a:ext cx="6216650" cy="328453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defTabSz="958850"/>
            <a:r>
              <a:rPr lang="th-TH" sz="5400">
                <a:cs typeface="TH Chakra Petch" pitchFamily="2" charset="-34"/>
              </a:rPr>
              <a:t>สัมภาษณ์ปราชญ์ชาวบ้านในการใช้ภูมิปัญญาในการเพาะเลี้ยงจันทน์ผา</a:t>
            </a:r>
          </a:p>
          <a:p>
            <a:pPr defTabSz="958850"/>
            <a:endParaRPr lang="th-TH" sz="4800">
              <a:cs typeface="TH Chakra Petch" pitchFamily="2" charset="-34"/>
            </a:endParaRPr>
          </a:p>
        </p:txBody>
      </p:sp>
      <p:sp>
        <p:nvSpPr>
          <p:cNvPr id="2093" name="Rounded Rectangle 62"/>
          <p:cNvSpPr>
            <a:spLocks noChangeArrowheads="1"/>
          </p:cNvSpPr>
          <p:nvPr/>
        </p:nvSpPr>
        <p:spPr bwMode="auto">
          <a:xfrm>
            <a:off x="14143038" y="42711688"/>
            <a:ext cx="5464175" cy="1600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defTabSz="958850"/>
            <a:r>
              <a:rPr lang="th-TH" sz="5400">
                <a:cs typeface="TH Chakra Petch" pitchFamily="2" charset="-34"/>
              </a:rPr>
              <a:t>จั่นดอกและผลจันทน์ผา</a:t>
            </a:r>
            <a:endParaRPr lang="th-TH" sz="4800">
              <a:cs typeface="TH Chakra Petch" pitchFamily="2" charset="-34"/>
            </a:endParaRPr>
          </a:p>
        </p:txBody>
      </p:sp>
      <p:sp>
        <p:nvSpPr>
          <p:cNvPr id="2094" name="Rounded Rectangle 62"/>
          <p:cNvSpPr>
            <a:spLocks noChangeArrowheads="1"/>
          </p:cNvSpPr>
          <p:nvPr/>
        </p:nvSpPr>
        <p:spPr bwMode="auto">
          <a:xfrm>
            <a:off x="11980863" y="59761438"/>
            <a:ext cx="7626350" cy="32861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defTabSz="958850"/>
            <a:r>
              <a:rPr lang="th-TH" sz="5400">
                <a:cs typeface="TH Chakra Petch" pitchFamily="2" charset="-34"/>
              </a:rPr>
              <a:t>นายสุพจน์ สุขธร ปราชญ์ชาวบ้าน</a:t>
            </a:r>
          </a:p>
          <a:p>
            <a:pPr algn="l" defTabSz="958850"/>
            <a:r>
              <a:rPr lang="th-TH" sz="5400">
                <a:cs typeface="TH Chakra Petch" pitchFamily="2" charset="-34"/>
              </a:rPr>
              <a:t>(ผู้อำนวยการโรงเรียนวัดผักกูด ต.บ้านไร่ อ.ระโนด จ.สงขลา)</a:t>
            </a:r>
            <a:endParaRPr lang="th-TH" sz="4800">
              <a:cs typeface="TH Chakra Petch" pitchFamily="2" charset="-34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ngsana New"/>
      </a:majorFont>
      <a:minorFont>
        <a:latin typeface="Arial"/>
        <a:ea typeface=""/>
        <a:cs typeface="Angsana New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588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h-TH" sz="29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ngsana New" pitchFamily="18" charset="-34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588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h-TH" sz="29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ngsana New" pitchFamily="18" charset="-34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ชุดรูปแบบของ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2821</TotalTime>
  <Words>168</Words>
  <Application>Microsoft Office PowerPoint</Application>
  <PresentationFormat>กระดาษ A4 (210x297 มม.)</PresentationFormat>
  <Paragraphs>33</Paragraphs>
  <Slides>1</Slides>
  <Notes>1</Notes>
  <HiddenSlides>0</HiddenSlides>
  <MMClips>0</MMClips>
  <ScaleCrop>false</ScaleCrop>
  <HeadingPairs>
    <vt:vector size="6" baseType="variant">
      <vt:variant>
        <vt:lpstr>แบบอักษรที่ถูกใช้</vt:lpstr>
      </vt:variant>
      <vt:variant>
        <vt:i4>5</vt:i4>
      </vt:variant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1</vt:i4>
      </vt:variant>
    </vt:vector>
  </HeadingPairs>
  <TitlesOfParts>
    <vt:vector size="7" baseType="lpstr">
      <vt:lpstr>Arial</vt:lpstr>
      <vt:lpstr>Angsana New</vt:lpstr>
      <vt:lpstr>Tahoma</vt:lpstr>
      <vt:lpstr>Bodoni MT Condensed</vt:lpstr>
      <vt:lpstr>TH Chakra Petch</vt:lpstr>
      <vt:lpstr>Default Design</vt:lpstr>
      <vt:lpstr>ภาพนิ่ง 1</vt:lpstr>
    </vt:vector>
  </TitlesOfParts>
  <Company>computer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acer</dc:creator>
  <cp:lastModifiedBy>su</cp:lastModifiedBy>
  <cp:revision>201</cp:revision>
  <dcterms:created xsi:type="dcterms:W3CDTF">2009-03-03T05:47:15Z</dcterms:created>
  <dcterms:modified xsi:type="dcterms:W3CDTF">2002-01-04T09:11:28Z</dcterms:modified>
</cp:coreProperties>
</file>